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79" r:id="rId2"/>
    <p:sldId id="277" r:id="rId3"/>
    <p:sldId id="280" r:id="rId4"/>
    <p:sldId id="281" r:id="rId5"/>
    <p:sldId id="282" r:id="rId6"/>
    <p:sldId id="283" r:id="rId7"/>
    <p:sldId id="263" r:id="rId8"/>
    <p:sldId id="291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99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16021-61E9-479E-96B5-2DECBEAB2988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37BFA-2361-4271-BDE4-B16D7A18912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6458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E1A24C-D83E-4566-85DD-F4811AD8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solidFill>
                  <a:srgbClr val="FF0000"/>
                </a:solidFill>
              </a:rPr>
              <a:t>OSEBKOV ODVISNIK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F121A66-48D8-4120-838E-718660AF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sz="2500" dirty="0"/>
          </a:p>
          <a:p>
            <a:pPr marL="0" indent="0" algn="ctr">
              <a:buNone/>
            </a:pPr>
            <a:r>
              <a:rPr lang="sl-SI" sz="2500" dirty="0"/>
              <a:t>Osebkov odvisnik od glavnega stavka </a:t>
            </a:r>
          </a:p>
          <a:p>
            <a:pPr marL="0" indent="0" algn="ctr">
              <a:buNone/>
            </a:pPr>
            <a:r>
              <a:rPr lang="sl-SI" sz="2500" dirty="0"/>
              <a:t>ločimo z </a:t>
            </a:r>
            <a:r>
              <a:rPr lang="sl-SI" sz="2500" dirty="0" err="1"/>
              <a:t>nekončnim</a:t>
            </a:r>
            <a:r>
              <a:rPr lang="sl-SI" sz="2500" dirty="0"/>
              <a:t> ločilom – vejico!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9141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4A4979B-4620-4F34-AB04-2DE140042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068" y="1345608"/>
            <a:ext cx="8596668" cy="4622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500" dirty="0">
                <a:solidFill>
                  <a:srgbClr val="FF0000"/>
                </a:solidFill>
              </a:rPr>
              <a:t>Prijazen človek je povsod lepo sprejet. </a:t>
            </a:r>
          </a:p>
        </p:txBody>
      </p:sp>
      <p:cxnSp>
        <p:nvCxnSpPr>
          <p:cNvPr id="5" name="Raven povezovalnik 4">
            <a:extLst>
              <a:ext uri="{FF2B5EF4-FFF2-40B4-BE49-F238E27FC236}">
                <a16:creationId xmlns:a16="http://schemas.microsoft.com/office/drawing/2014/main" id="{E110D7CE-CF4C-4EE9-B740-09CD01A7DDD1}"/>
              </a:ext>
            </a:extLst>
          </p:cNvPr>
          <p:cNvCxnSpPr/>
          <p:nvPr/>
        </p:nvCxnSpPr>
        <p:spPr>
          <a:xfrm>
            <a:off x="769121" y="1845892"/>
            <a:ext cx="212790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storočno: oblika 6">
            <a:extLst>
              <a:ext uri="{FF2B5EF4-FFF2-40B4-BE49-F238E27FC236}">
                <a16:creationId xmlns:a16="http://schemas.microsoft.com/office/drawing/2014/main" id="{730DC9EB-C2F4-444B-A4FD-F9873125C269}"/>
              </a:ext>
            </a:extLst>
          </p:cNvPr>
          <p:cNvSpPr/>
          <p:nvPr/>
        </p:nvSpPr>
        <p:spPr>
          <a:xfrm>
            <a:off x="2948299" y="1845892"/>
            <a:ext cx="410198" cy="188007"/>
          </a:xfrm>
          <a:custGeom>
            <a:avLst/>
            <a:gdLst>
              <a:gd name="connsiteX0" fmla="*/ 0 w 410198"/>
              <a:gd name="connsiteY0" fmla="*/ 111095 h 119641"/>
              <a:gd name="connsiteX1" fmla="*/ 34183 w 410198"/>
              <a:gd name="connsiteY1" fmla="*/ 42729 h 119641"/>
              <a:gd name="connsiteX2" fmla="*/ 59821 w 410198"/>
              <a:gd name="connsiteY2" fmla="*/ 25637 h 119641"/>
              <a:gd name="connsiteX3" fmla="*/ 85458 w 410198"/>
              <a:gd name="connsiteY3" fmla="*/ 17092 h 119641"/>
              <a:gd name="connsiteX4" fmla="*/ 153824 w 410198"/>
              <a:gd name="connsiteY4" fmla="*/ 51275 h 119641"/>
              <a:gd name="connsiteX5" fmla="*/ 170916 w 410198"/>
              <a:gd name="connsiteY5" fmla="*/ 102549 h 119641"/>
              <a:gd name="connsiteX6" fmla="*/ 222191 w 410198"/>
              <a:gd name="connsiteY6" fmla="*/ 119641 h 119641"/>
              <a:gd name="connsiteX7" fmla="*/ 256374 w 410198"/>
              <a:gd name="connsiteY7" fmla="*/ 68366 h 119641"/>
              <a:gd name="connsiteX8" fmla="*/ 299103 w 410198"/>
              <a:gd name="connsiteY8" fmla="*/ 0 h 119641"/>
              <a:gd name="connsiteX9" fmla="*/ 350378 w 410198"/>
              <a:gd name="connsiteY9" fmla="*/ 17092 h 119641"/>
              <a:gd name="connsiteX10" fmla="*/ 384561 w 410198"/>
              <a:gd name="connsiteY10" fmla="*/ 68366 h 119641"/>
              <a:gd name="connsiteX11" fmla="*/ 393107 w 410198"/>
              <a:gd name="connsiteY11" fmla="*/ 94004 h 119641"/>
              <a:gd name="connsiteX12" fmla="*/ 410198 w 410198"/>
              <a:gd name="connsiteY12" fmla="*/ 119641 h 119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0198" h="119641">
                <a:moveTo>
                  <a:pt x="0" y="111095"/>
                </a:moveTo>
                <a:cubicBezTo>
                  <a:pt x="8160" y="90696"/>
                  <a:pt x="17117" y="59795"/>
                  <a:pt x="34183" y="42729"/>
                </a:cubicBezTo>
                <a:cubicBezTo>
                  <a:pt x="41446" y="35466"/>
                  <a:pt x="50634" y="30230"/>
                  <a:pt x="59821" y="25637"/>
                </a:cubicBezTo>
                <a:cubicBezTo>
                  <a:pt x="67878" y="21609"/>
                  <a:pt x="76912" y="19940"/>
                  <a:pt x="85458" y="17092"/>
                </a:cubicBezTo>
                <a:cubicBezTo>
                  <a:pt x="130649" y="24623"/>
                  <a:pt x="136734" y="12821"/>
                  <a:pt x="153824" y="51275"/>
                </a:cubicBezTo>
                <a:cubicBezTo>
                  <a:pt x="161141" y="67738"/>
                  <a:pt x="153825" y="96852"/>
                  <a:pt x="170916" y="102549"/>
                </a:cubicBezTo>
                <a:lnTo>
                  <a:pt x="222191" y="119641"/>
                </a:lnTo>
                <a:cubicBezTo>
                  <a:pt x="233585" y="102549"/>
                  <a:pt x="249878" y="87853"/>
                  <a:pt x="256374" y="68366"/>
                </a:cubicBezTo>
                <a:cubicBezTo>
                  <a:pt x="276713" y="7348"/>
                  <a:pt x="258475" y="27085"/>
                  <a:pt x="299103" y="0"/>
                </a:cubicBezTo>
                <a:cubicBezTo>
                  <a:pt x="316195" y="5697"/>
                  <a:pt x="340384" y="2102"/>
                  <a:pt x="350378" y="17092"/>
                </a:cubicBezTo>
                <a:lnTo>
                  <a:pt x="384561" y="68366"/>
                </a:lnTo>
                <a:cubicBezTo>
                  <a:pt x="387410" y="76912"/>
                  <a:pt x="389078" y="85947"/>
                  <a:pt x="393107" y="94004"/>
                </a:cubicBezTo>
                <a:cubicBezTo>
                  <a:pt x="397700" y="103190"/>
                  <a:pt x="410198" y="119641"/>
                  <a:pt x="410198" y="11964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F42A7FFE-3264-4C0F-A1B0-E9768E5CCE0B}"/>
              </a:ext>
            </a:extLst>
          </p:cNvPr>
          <p:cNvSpPr txBox="1"/>
          <p:nvPr/>
        </p:nvSpPr>
        <p:spPr>
          <a:xfrm>
            <a:off x="3328587" y="1752084"/>
            <a:ext cx="1367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////////</a:t>
            </a:r>
          </a:p>
          <a:p>
            <a:r>
              <a:rPr lang="sl-SI" dirty="0"/>
              <a:t>  p. d. k. </a:t>
            </a:r>
          </a:p>
        </p:txBody>
      </p:sp>
      <p:sp>
        <p:nvSpPr>
          <p:cNvPr id="9" name="Prostoročno: oblika 8">
            <a:extLst>
              <a:ext uri="{FF2B5EF4-FFF2-40B4-BE49-F238E27FC236}">
                <a16:creationId xmlns:a16="http://schemas.microsoft.com/office/drawing/2014/main" id="{36C43A0A-6774-47A1-85B5-9552A031217E}"/>
              </a:ext>
            </a:extLst>
          </p:cNvPr>
          <p:cNvSpPr/>
          <p:nvPr/>
        </p:nvSpPr>
        <p:spPr>
          <a:xfrm>
            <a:off x="5136022" y="1839672"/>
            <a:ext cx="1119333" cy="194227"/>
          </a:xfrm>
          <a:custGeom>
            <a:avLst/>
            <a:gdLst>
              <a:gd name="connsiteX0" fmla="*/ 0 w 1446028"/>
              <a:gd name="connsiteY0" fmla="*/ 138223 h 172503"/>
              <a:gd name="connsiteX1" fmla="*/ 42531 w 1446028"/>
              <a:gd name="connsiteY1" fmla="*/ 85060 h 172503"/>
              <a:gd name="connsiteX2" fmla="*/ 53163 w 1446028"/>
              <a:gd name="connsiteY2" fmla="*/ 53163 h 172503"/>
              <a:gd name="connsiteX3" fmla="*/ 74428 w 1446028"/>
              <a:gd name="connsiteY3" fmla="*/ 31897 h 172503"/>
              <a:gd name="connsiteX4" fmla="*/ 138224 w 1446028"/>
              <a:gd name="connsiteY4" fmla="*/ 0 h 172503"/>
              <a:gd name="connsiteX5" fmla="*/ 202019 w 1446028"/>
              <a:gd name="connsiteY5" fmla="*/ 31897 h 172503"/>
              <a:gd name="connsiteX6" fmla="*/ 287079 w 1446028"/>
              <a:gd name="connsiteY6" fmla="*/ 95693 h 172503"/>
              <a:gd name="connsiteX7" fmla="*/ 350875 w 1446028"/>
              <a:gd name="connsiteY7" fmla="*/ 116958 h 172503"/>
              <a:gd name="connsiteX8" fmla="*/ 414670 w 1446028"/>
              <a:gd name="connsiteY8" fmla="*/ 106325 h 172503"/>
              <a:gd name="connsiteX9" fmla="*/ 425303 w 1446028"/>
              <a:gd name="connsiteY9" fmla="*/ 74428 h 172503"/>
              <a:gd name="connsiteX10" fmla="*/ 520996 w 1446028"/>
              <a:gd name="connsiteY10" fmla="*/ 21265 h 172503"/>
              <a:gd name="connsiteX11" fmla="*/ 584791 w 1446028"/>
              <a:gd name="connsiteY11" fmla="*/ 53163 h 172503"/>
              <a:gd name="connsiteX12" fmla="*/ 669851 w 1446028"/>
              <a:gd name="connsiteY12" fmla="*/ 85060 h 172503"/>
              <a:gd name="connsiteX13" fmla="*/ 701749 w 1446028"/>
              <a:gd name="connsiteY13" fmla="*/ 106325 h 172503"/>
              <a:gd name="connsiteX14" fmla="*/ 744279 w 1446028"/>
              <a:gd name="connsiteY14" fmla="*/ 116958 h 172503"/>
              <a:gd name="connsiteX15" fmla="*/ 776177 w 1446028"/>
              <a:gd name="connsiteY15" fmla="*/ 127590 h 172503"/>
              <a:gd name="connsiteX16" fmla="*/ 808075 w 1446028"/>
              <a:gd name="connsiteY16" fmla="*/ 116958 h 172503"/>
              <a:gd name="connsiteX17" fmla="*/ 829340 w 1446028"/>
              <a:gd name="connsiteY17" fmla="*/ 85060 h 172503"/>
              <a:gd name="connsiteX18" fmla="*/ 914400 w 1446028"/>
              <a:gd name="connsiteY18" fmla="*/ 21265 h 172503"/>
              <a:gd name="connsiteX19" fmla="*/ 956931 w 1446028"/>
              <a:gd name="connsiteY19" fmla="*/ 31897 h 172503"/>
              <a:gd name="connsiteX20" fmla="*/ 978196 w 1446028"/>
              <a:gd name="connsiteY20" fmla="*/ 53163 h 172503"/>
              <a:gd name="connsiteX21" fmla="*/ 1010093 w 1446028"/>
              <a:gd name="connsiteY21" fmla="*/ 63795 h 172503"/>
              <a:gd name="connsiteX22" fmla="*/ 1105786 w 1446028"/>
              <a:gd name="connsiteY22" fmla="*/ 116958 h 172503"/>
              <a:gd name="connsiteX23" fmla="*/ 1158949 w 1446028"/>
              <a:gd name="connsiteY23" fmla="*/ 127590 h 172503"/>
              <a:gd name="connsiteX24" fmla="*/ 1222744 w 1446028"/>
              <a:gd name="connsiteY24" fmla="*/ 159488 h 172503"/>
              <a:gd name="connsiteX25" fmla="*/ 1254642 w 1446028"/>
              <a:gd name="connsiteY25" fmla="*/ 170121 h 172503"/>
              <a:gd name="connsiteX26" fmla="*/ 1244010 w 1446028"/>
              <a:gd name="connsiteY26" fmla="*/ 138223 h 172503"/>
              <a:gd name="connsiteX27" fmla="*/ 1265275 w 1446028"/>
              <a:gd name="connsiteY27" fmla="*/ 31897 h 172503"/>
              <a:gd name="connsiteX28" fmla="*/ 1297172 w 1446028"/>
              <a:gd name="connsiteY28" fmla="*/ 0 h 172503"/>
              <a:gd name="connsiteX29" fmla="*/ 1371600 w 1446028"/>
              <a:gd name="connsiteY29" fmla="*/ 42530 h 172503"/>
              <a:gd name="connsiteX30" fmla="*/ 1446028 w 1446028"/>
              <a:gd name="connsiteY30" fmla="*/ 106325 h 17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446028" h="172503">
                <a:moveTo>
                  <a:pt x="0" y="138223"/>
                </a:moveTo>
                <a:cubicBezTo>
                  <a:pt x="14177" y="120502"/>
                  <a:pt x="30503" y="104304"/>
                  <a:pt x="42531" y="85060"/>
                </a:cubicBezTo>
                <a:cubicBezTo>
                  <a:pt x="48471" y="75556"/>
                  <a:pt x="47397" y="62773"/>
                  <a:pt x="53163" y="53163"/>
                </a:cubicBezTo>
                <a:cubicBezTo>
                  <a:pt x="58321" y="44567"/>
                  <a:pt x="66600" y="38159"/>
                  <a:pt x="74428" y="31897"/>
                </a:cubicBezTo>
                <a:cubicBezTo>
                  <a:pt x="103872" y="8341"/>
                  <a:pt x="104534" y="11229"/>
                  <a:pt x="138224" y="0"/>
                </a:cubicBezTo>
                <a:cubicBezTo>
                  <a:pt x="171913" y="11229"/>
                  <a:pt x="172575" y="8342"/>
                  <a:pt x="202019" y="31897"/>
                </a:cubicBezTo>
                <a:cubicBezTo>
                  <a:pt x="238006" y="60687"/>
                  <a:pt x="223482" y="74494"/>
                  <a:pt x="287079" y="95693"/>
                </a:cubicBezTo>
                <a:lnTo>
                  <a:pt x="350875" y="116958"/>
                </a:lnTo>
                <a:cubicBezTo>
                  <a:pt x="372140" y="113414"/>
                  <a:pt x="395952" y="117021"/>
                  <a:pt x="414670" y="106325"/>
                </a:cubicBezTo>
                <a:cubicBezTo>
                  <a:pt x="424401" y="100765"/>
                  <a:pt x="417378" y="82353"/>
                  <a:pt x="425303" y="74428"/>
                </a:cubicBezTo>
                <a:cubicBezTo>
                  <a:pt x="461866" y="37865"/>
                  <a:pt x="480883" y="34635"/>
                  <a:pt x="520996" y="21265"/>
                </a:cubicBezTo>
                <a:cubicBezTo>
                  <a:pt x="610100" y="43540"/>
                  <a:pt x="527914" y="15244"/>
                  <a:pt x="584791" y="53163"/>
                </a:cubicBezTo>
                <a:cubicBezTo>
                  <a:pt x="618150" y="75403"/>
                  <a:pt x="632449" y="75710"/>
                  <a:pt x="669851" y="85060"/>
                </a:cubicBezTo>
                <a:cubicBezTo>
                  <a:pt x="680484" y="92148"/>
                  <a:pt x="690003" y="101291"/>
                  <a:pt x="701749" y="106325"/>
                </a:cubicBezTo>
                <a:cubicBezTo>
                  <a:pt x="715180" y="112081"/>
                  <a:pt x="730228" y="112944"/>
                  <a:pt x="744279" y="116958"/>
                </a:cubicBezTo>
                <a:cubicBezTo>
                  <a:pt x="755056" y="120037"/>
                  <a:pt x="765544" y="124046"/>
                  <a:pt x="776177" y="127590"/>
                </a:cubicBezTo>
                <a:cubicBezTo>
                  <a:pt x="786810" y="124046"/>
                  <a:pt x="799323" y="123959"/>
                  <a:pt x="808075" y="116958"/>
                </a:cubicBezTo>
                <a:cubicBezTo>
                  <a:pt x="818054" y="108975"/>
                  <a:pt x="820925" y="94677"/>
                  <a:pt x="829340" y="85060"/>
                </a:cubicBezTo>
                <a:cubicBezTo>
                  <a:pt x="879647" y="27566"/>
                  <a:pt x="863549" y="38215"/>
                  <a:pt x="914400" y="21265"/>
                </a:cubicBezTo>
                <a:cubicBezTo>
                  <a:pt x="928577" y="24809"/>
                  <a:pt x="943861" y="25362"/>
                  <a:pt x="956931" y="31897"/>
                </a:cubicBezTo>
                <a:cubicBezTo>
                  <a:pt x="965897" y="36380"/>
                  <a:pt x="969600" y="48005"/>
                  <a:pt x="978196" y="53163"/>
                </a:cubicBezTo>
                <a:cubicBezTo>
                  <a:pt x="987806" y="58929"/>
                  <a:pt x="999461" y="60251"/>
                  <a:pt x="1010093" y="63795"/>
                </a:cubicBezTo>
                <a:cubicBezTo>
                  <a:pt x="1057602" y="95467"/>
                  <a:pt x="1060875" y="105730"/>
                  <a:pt x="1105786" y="116958"/>
                </a:cubicBezTo>
                <a:cubicBezTo>
                  <a:pt x="1123318" y="121341"/>
                  <a:pt x="1141228" y="124046"/>
                  <a:pt x="1158949" y="127590"/>
                </a:cubicBezTo>
                <a:cubicBezTo>
                  <a:pt x="1180214" y="138223"/>
                  <a:pt x="1201018" y="149832"/>
                  <a:pt x="1222744" y="159488"/>
                </a:cubicBezTo>
                <a:cubicBezTo>
                  <a:pt x="1232986" y="164040"/>
                  <a:pt x="1246717" y="178046"/>
                  <a:pt x="1254642" y="170121"/>
                </a:cubicBezTo>
                <a:cubicBezTo>
                  <a:pt x="1262567" y="162196"/>
                  <a:pt x="1247554" y="148856"/>
                  <a:pt x="1244010" y="138223"/>
                </a:cubicBezTo>
                <a:cubicBezTo>
                  <a:pt x="1244911" y="131915"/>
                  <a:pt x="1251777" y="52143"/>
                  <a:pt x="1265275" y="31897"/>
                </a:cubicBezTo>
                <a:cubicBezTo>
                  <a:pt x="1273616" y="19386"/>
                  <a:pt x="1286540" y="10632"/>
                  <a:pt x="1297172" y="0"/>
                </a:cubicBezTo>
                <a:cubicBezTo>
                  <a:pt x="1403839" y="21332"/>
                  <a:pt x="1311338" y="-10199"/>
                  <a:pt x="1371600" y="42530"/>
                </a:cubicBezTo>
                <a:cubicBezTo>
                  <a:pt x="1455024" y="115526"/>
                  <a:pt x="1419925" y="54117"/>
                  <a:pt x="1446028" y="10632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64ABA3C6-024A-4079-8B62-041448597538}"/>
              </a:ext>
            </a:extLst>
          </p:cNvPr>
          <p:cNvSpPr txBox="1"/>
          <p:nvPr/>
        </p:nvSpPr>
        <p:spPr>
          <a:xfrm>
            <a:off x="4644555" y="4866061"/>
            <a:ext cx="2102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/////</a:t>
            </a:r>
          </a:p>
          <a:p>
            <a:r>
              <a:rPr lang="sl-SI" dirty="0"/>
              <a:t>p. d. n.</a:t>
            </a:r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BF0A8AF8-CFE4-4434-8E1B-914E59754238}"/>
              </a:ext>
            </a:extLst>
          </p:cNvPr>
          <p:cNvSpPr txBox="1"/>
          <p:nvPr/>
        </p:nvSpPr>
        <p:spPr>
          <a:xfrm>
            <a:off x="6586757" y="1470340"/>
            <a:ext cx="4507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/>
              <a:t>ENOSTAVČNA/PROSTA POVED</a:t>
            </a:r>
          </a:p>
        </p:txBody>
      </p: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C5CA26C6-E8E8-4730-A0E7-8055F76E06AE}"/>
              </a:ext>
            </a:extLst>
          </p:cNvPr>
          <p:cNvSpPr txBox="1"/>
          <p:nvPr/>
        </p:nvSpPr>
        <p:spPr>
          <a:xfrm>
            <a:off x="514655" y="2793079"/>
            <a:ext cx="55813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/>
              <a:t>Kdo ali kaj je povsod lepo sprejet? </a:t>
            </a:r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3E0EAD26-D96A-4366-8CB5-69DA66AF4583}"/>
              </a:ext>
            </a:extLst>
          </p:cNvPr>
          <p:cNvSpPr txBox="1"/>
          <p:nvPr/>
        </p:nvSpPr>
        <p:spPr>
          <a:xfrm>
            <a:off x="5912857" y="2754607"/>
            <a:ext cx="42490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/>
              <a:t>prijazen človek – osebek </a:t>
            </a:r>
          </a:p>
        </p:txBody>
      </p:sp>
      <p:cxnSp>
        <p:nvCxnSpPr>
          <p:cNvPr id="15" name="Raven puščični povezovalnik 14">
            <a:extLst>
              <a:ext uri="{FF2B5EF4-FFF2-40B4-BE49-F238E27FC236}">
                <a16:creationId xmlns:a16="http://schemas.microsoft.com/office/drawing/2014/main" id="{2FFDF3A8-00F3-4A8F-84C7-CCF185595CF2}"/>
              </a:ext>
            </a:extLst>
          </p:cNvPr>
          <p:cNvCxnSpPr>
            <a:cxnSpLocks/>
          </p:cNvCxnSpPr>
          <p:nvPr/>
        </p:nvCxnSpPr>
        <p:spPr>
          <a:xfrm>
            <a:off x="1710893" y="2018963"/>
            <a:ext cx="4201964" cy="9141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Puščica: dol 16">
            <a:extLst>
              <a:ext uri="{FF2B5EF4-FFF2-40B4-BE49-F238E27FC236}">
                <a16:creationId xmlns:a16="http://schemas.microsoft.com/office/drawing/2014/main" id="{8008BE95-F174-4590-9DD5-D60EBA4B40A9}"/>
              </a:ext>
            </a:extLst>
          </p:cNvPr>
          <p:cNvSpPr/>
          <p:nvPr/>
        </p:nvSpPr>
        <p:spPr>
          <a:xfrm>
            <a:off x="3743157" y="3209020"/>
            <a:ext cx="1392865" cy="1348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0400005B-67FD-4054-97BC-3AD0BA21957E}"/>
              </a:ext>
            </a:extLst>
          </p:cNvPr>
          <p:cNvSpPr txBox="1"/>
          <p:nvPr/>
        </p:nvSpPr>
        <p:spPr>
          <a:xfrm>
            <a:off x="677333" y="4506368"/>
            <a:ext cx="69650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>
                <a:solidFill>
                  <a:srgbClr val="FF0000"/>
                </a:solidFill>
              </a:rPr>
              <a:t>Kdor je prijazen, je povsod lepo sprejet. </a:t>
            </a:r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EF37E1F6-866E-4435-9025-899648FF3269}"/>
              </a:ext>
            </a:extLst>
          </p:cNvPr>
          <p:cNvSpPr txBox="1"/>
          <p:nvPr/>
        </p:nvSpPr>
        <p:spPr>
          <a:xfrm>
            <a:off x="6838443" y="4544840"/>
            <a:ext cx="5087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/>
              <a:t>DVOSTAVČNA/ZLOŽENA POVED</a:t>
            </a:r>
          </a:p>
        </p:txBody>
      </p:sp>
      <p:cxnSp>
        <p:nvCxnSpPr>
          <p:cNvPr id="21" name="Raven povezovalnik 20">
            <a:extLst>
              <a:ext uri="{FF2B5EF4-FFF2-40B4-BE49-F238E27FC236}">
                <a16:creationId xmlns:a16="http://schemas.microsoft.com/office/drawing/2014/main" id="{F9344CE4-127A-4A20-B3D0-6E1E95CB29AC}"/>
              </a:ext>
            </a:extLst>
          </p:cNvPr>
          <p:cNvCxnSpPr/>
          <p:nvPr/>
        </p:nvCxnSpPr>
        <p:spPr>
          <a:xfrm>
            <a:off x="769121" y="4983422"/>
            <a:ext cx="230963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Prostoročno: oblika 21">
            <a:extLst>
              <a:ext uri="{FF2B5EF4-FFF2-40B4-BE49-F238E27FC236}">
                <a16:creationId xmlns:a16="http://schemas.microsoft.com/office/drawing/2014/main" id="{8C3F7FA2-0F83-448B-A67C-FFE2060CC9B7}"/>
              </a:ext>
            </a:extLst>
          </p:cNvPr>
          <p:cNvSpPr/>
          <p:nvPr/>
        </p:nvSpPr>
        <p:spPr>
          <a:xfrm>
            <a:off x="3170547" y="4925122"/>
            <a:ext cx="410198" cy="188007"/>
          </a:xfrm>
          <a:custGeom>
            <a:avLst/>
            <a:gdLst>
              <a:gd name="connsiteX0" fmla="*/ 0 w 410198"/>
              <a:gd name="connsiteY0" fmla="*/ 111095 h 119641"/>
              <a:gd name="connsiteX1" fmla="*/ 34183 w 410198"/>
              <a:gd name="connsiteY1" fmla="*/ 42729 h 119641"/>
              <a:gd name="connsiteX2" fmla="*/ 59821 w 410198"/>
              <a:gd name="connsiteY2" fmla="*/ 25637 h 119641"/>
              <a:gd name="connsiteX3" fmla="*/ 85458 w 410198"/>
              <a:gd name="connsiteY3" fmla="*/ 17092 h 119641"/>
              <a:gd name="connsiteX4" fmla="*/ 153824 w 410198"/>
              <a:gd name="connsiteY4" fmla="*/ 51275 h 119641"/>
              <a:gd name="connsiteX5" fmla="*/ 170916 w 410198"/>
              <a:gd name="connsiteY5" fmla="*/ 102549 h 119641"/>
              <a:gd name="connsiteX6" fmla="*/ 222191 w 410198"/>
              <a:gd name="connsiteY6" fmla="*/ 119641 h 119641"/>
              <a:gd name="connsiteX7" fmla="*/ 256374 w 410198"/>
              <a:gd name="connsiteY7" fmla="*/ 68366 h 119641"/>
              <a:gd name="connsiteX8" fmla="*/ 299103 w 410198"/>
              <a:gd name="connsiteY8" fmla="*/ 0 h 119641"/>
              <a:gd name="connsiteX9" fmla="*/ 350378 w 410198"/>
              <a:gd name="connsiteY9" fmla="*/ 17092 h 119641"/>
              <a:gd name="connsiteX10" fmla="*/ 384561 w 410198"/>
              <a:gd name="connsiteY10" fmla="*/ 68366 h 119641"/>
              <a:gd name="connsiteX11" fmla="*/ 393107 w 410198"/>
              <a:gd name="connsiteY11" fmla="*/ 94004 h 119641"/>
              <a:gd name="connsiteX12" fmla="*/ 410198 w 410198"/>
              <a:gd name="connsiteY12" fmla="*/ 119641 h 119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0198" h="119641">
                <a:moveTo>
                  <a:pt x="0" y="111095"/>
                </a:moveTo>
                <a:cubicBezTo>
                  <a:pt x="8160" y="90696"/>
                  <a:pt x="17117" y="59795"/>
                  <a:pt x="34183" y="42729"/>
                </a:cubicBezTo>
                <a:cubicBezTo>
                  <a:pt x="41446" y="35466"/>
                  <a:pt x="50634" y="30230"/>
                  <a:pt x="59821" y="25637"/>
                </a:cubicBezTo>
                <a:cubicBezTo>
                  <a:pt x="67878" y="21609"/>
                  <a:pt x="76912" y="19940"/>
                  <a:pt x="85458" y="17092"/>
                </a:cubicBezTo>
                <a:cubicBezTo>
                  <a:pt x="130649" y="24623"/>
                  <a:pt x="136734" y="12821"/>
                  <a:pt x="153824" y="51275"/>
                </a:cubicBezTo>
                <a:cubicBezTo>
                  <a:pt x="161141" y="67738"/>
                  <a:pt x="153825" y="96852"/>
                  <a:pt x="170916" y="102549"/>
                </a:cubicBezTo>
                <a:lnTo>
                  <a:pt x="222191" y="119641"/>
                </a:lnTo>
                <a:cubicBezTo>
                  <a:pt x="233585" y="102549"/>
                  <a:pt x="249878" y="87853"/>
                  <a:pt x="256374" y="68366"/>
                </a:cubicBezTo>
                <a:cubicBezTo>
                  <a:pt x="276713" y="7348"/>
                  <a:pt x="258475" y="27085"/>
                  <a:pt x="299103" y="0"/>
                </a:cubicBezTo>
                <a:cubicBezTo>
                  <a:pt x="316195" y="5697"/>
                  <a:pt x="340384" y="2102"/>
                  <a:pt x="350378" y="17092"/>
                </a:cubicBezTo>
                <a:lnTo>
                  <a:pt x="384561" y="68366"/>
                </a:lnTo>
                <a:cubicBezTo>
                  <a:pt x="387410" y="76912"/>
                  <a:pt x="389078" y="85947"/>
                  <a:pt x="393107" y="94004"/>
                </a:cubicBezTo>
                <a:cubicBezTo>
                  <a:pt x="397700" y="103190"/>
                  <a:pt x="410198" y="119641"/>
                  <a:pt x="410198" y="11964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93CBB5F4-89BD-495C-91D4-6C2178E266E9}"/>
              </a:ext>
            </a:extLst>
          </p:cNvPr>
          <p:cNvSpPr txBox="1"/>
          <p:nvPr/>
        </p:nvSpPr>
        <p:spPr>
          <a:xfrm>
            <a:off x="4367067" y="1761235"/>
            <a:ext cx="1063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/////</a:t>
            </a:r>
          </a:p>
          <a:p>
            <a:r>
              <a:rPr lang="sl-SI" dirty="0"/>
              <a:t>p. d. n.</a:t>
            </a:r>
          </a:p>
        </p:txBody>
      </p:sp>
      <p:sp>
        <p:nvSpPr>
          <p:cNvPr id="24" name="Prostoročno: oblika 23">
            <a:extLst>
              <a:ext uri="{FF2B5EF4-FFF2-40B4-BE49-F238E27FC236}">
                <a16:creationId xmlns:a16="http://schemas.microsoft.com/office/drawing/2014/main" id="{470433EF-2789-4A30-BC39-32087A0FAD6B}"/>
              </a:ext>
            </a:extLst>
          </p:cNvPr>
          <p:cNvSpPr/>
          <p:nvPr/>
        </p:nvSpPr>
        <p:spPr>
          <a:xfrm>
            <a:off x="5393737" y="4927437"/>
            <a:ext cx="1119333" cy="194227"/>
          </a:xfrm>
          <a:custGeom>
            <a:avLst/>
            <a:gdLst>
              <a:gd name="connsiteX0" fmla="*/ 0 w 1446028"/>
              <a:gd name="connsiteY0" fmla="*/ 138223 h 172503"/>
              <a:gd name="connsiteX1" fmla="*/ 42531 w 1446028"/>
              <a:gd name="connsiteY1" fmla="*/ 85060 h 172503"/>
              <a:gd name="connsiteX2" fmla="*/ 53163 w 1446028"/>
              <a:gd name="connsiteY2" fmla="*/ 53163 h 172503"/>
              <a:gd name="connsiteX3" fmla="*/ 74428 w 1446028"/>
              <a:gd name="connsiteY3" fmla="*/ 31897 h 172503"/>
              <a:gd name="connsiteX4" fmla="*/ 138224 w 1446028"/>
              <a:gd name="connsiteY4" fmla="*/ 0 h 172503"/>
              <a:gd name="connsiteX5" fmla="*/ 202019 w 1446028"/>
              <a:gd name="connsiteY5" fmla="*/ 31897 h 172503"/>
              <a:gd name="connsiteX6" fmla="*/ 287079 w 1446028"/>
              <a:gd name="connsiteY6" fmla="*/ 95693 h 172503"/>
              <a:gd name="connsiteX7" fmla="*/ 350875 w 1446028"/>
              <a:gd name="connsiteY7" fmla="*/ 116958 h 172503"/>
              <a:gd name="connsiteX8" fmla="*/ 414670 w 1446028"/>
              <a:gd name="connsiteY8" fmla="*/ 106325 h 172503"/>
              <a:gd name="connsiteX9" fmla="*/ 425303 w 1446028"/>
              <a:gd name="connsiteY9" fmla="*/ 74428 h 172503"/>
              <a:gd name="connsiteX10" fmla="*/ 520996 w 1446028"/>
              <a:gd name="connsiteY10" fmla="*/ 21265 h 172503"/>
              <a:gd name="connsiteX11" fmla="*/ 584791 w 1446028"/>
              <a:gd name="connsiteY11" fmla="*/ 53163 h 172503"/>
              <a:gd name="connsiteX12" fmla="*/ 669851 w 1446028"/>
              <a:gd name="connsiteY12" fmla="*/ 85060 h 172503"/>
              <a:gd name="connsiteX13" fmla="*/ 701749 w 1446028"/>
              <a:gd name="connsiteY13" fmla="*/ 106325 h 172503"/>
              <a:gd name="connsiteX14" fmla="*/ 744279 w 1446028"/>
              <a:gd name="connsiteY14" fmla="*/ 116958 h 172503"/>
              <a:gd name="connsiteX15" fmla="*/ 776177 w 1446028"/>
              <a:gd name="connsiteY15" fmla="*/ 127590 h 172503"/>
              <a:gd name="connsiteX16" fmla="*/ 808075 w 1446028"/>
              <a:gd name="connsiteY16" fmla="*/ 116958 h 172503"/>
              <a:gd name="connsiteX17" fmla="*/ 829340 w 1446028"/>
              <a:gd name="connsiteY17" fmla="*/ 85060 h 172503"/>
              <a:gd name="connsiteX18" fmla="*/ 914400 w 1446028"/>
              <a:gd name="connsiteY18" fmla="*/ 21265 h 172503"/>
              <a:gd name="connsiteX19" fmla="*/ 956931 w 1446028"/>
              <a:gd name="connsiteY19" fmla="*/ 31897 h 172503"/>
              <a:gd name="connsiteX20" fmla="*/ 978196 w 1446028"/>
              <a:gd name="connsiteY20" fmla="*/ 53163 h 172503"/>
              <a:gd name="connsiteX21" fmla="*/ 1010093 w 1446028"/>
              <a:gd name="connsiteY21" fmla="*/ 63795 h 172503"/>
              <a:gd name="connsiteX22" fmla="*/ 1105786 w 1446028"/>
              <a:gd name="connsiteY22" fmla="*/ 116958 h 172503"/>
              <a:gd name="connsiteX23" fmla="*/ 1158949 w 1446028"/>
              <a:gd name="connsiteY23" fmla="*/ 127590 h 172503"/>
              <a:gd name="connsiteX24" fmla="*/ 1222744 w 1446028"/>
              <a:gd name="connsiteY24" fmla="*/ 159488 h 172503"/>
              <a:gd name="connsiteX25" fmla="*/ 1254642 w 1446028"/>
              <a:gd name="connsiteY25" fmla="*/ 170121 h 172503"/>
              <a:gd name="connsiteX26" fmla="*/ 1244010 w 1446028"/>
              <a:gd name="connsiteY26" fmla="*/ 138223 h 172503"/>
              <a:gd name="connsiteX27" fmla="*/ 1265275 w 1446028"/>
              <a:gd name="connsiteY27" fmla="*/ 31897 h 172503"/>
              <a:gd name="connsiteX28" fmla="*/ 1297172 w 1446028"/>
              <a:gd name="connsiteY28" fmla="*/ 0 h 172503"/>
              <a:gd name="connsiteX29" fmla="*/ 1371600 w 1446028"/>
              <a:gd name="connsiteY29" fmla="*/ 42530 h 172503"/>
              <a:gd name="connsiteX30" fmla="*/ 1446028 w 1446028"/>
              <a:gd name="connsiteY30" fmla="*/ 106325 h 17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446028" h="172503">
                <a:moveTo>
                  <a:pt x="0" y="138223"/>
                </a:moveTo>
                <a:cubicBezTo>
                  <a:pt x="14177" y="120502"/>
                  <a:pt x="30503" y="104304"/>
                  <a:pt x="42531" y="85060"/>
                </a:cubicBezTo>
                <a:cubicBezTo>
                  <a:pt x="48471" y="75556"/>
                  <a:pt x="47397" y="62773"/>
                  <a:pt x="53163" y="53163"/>
                </a:cubicBezTo>
                <a:cubicBezTo>
                  <a:pt x="58321" y="44567"/>
                  <a:pt x="66600" y="38159"/>
                  <a:pt x="74428" y="31897"/>
                </a:cubicBezTo>
                <a:cubicBezTo>
                  <a:pt x="103872" y="8341"/>
                  <a:pt x="104534" y="11229"/>
                  <a:pt x="138224" y="0"/>
                </a:cubicBezTo>
                <a:cubicBezTo>
                  <a:pt x="171913" y="11229"/>
                  <a:pt x="172575" y="8342"/>
                  <a:pt x="202019" y="31897"/>
                </a:cubicBezTo>
                <a:cubicBezTo>
                  <a:pt x="238006" y="60687"/>
                  <a:pt x="223482" y="74494"/>
                  <a:pt x="287079" y="95693"/>
                </a:cubicBezTo>
                <a:lnTo>
                  <a:pt x="350875" y="116958"/>
                </a:lnTo>
                <a:cubicBezTo>
                  <a:pt x="372140" y="113414"/>
                  <a:pt x="395952" y="117021"/>
                  <a:pt x="414670" y="106325"/>
                </a:cubicBezTo>
                <a:cubicBezTo>
                  <a:pt x="424401" y="100765"/>
                  <a:pt x="417378" y="82353"/>
                  <a:pt x="425303" y="74428"/>
                </a:cubicBezTo>
                <a:cubicBezTo>
                  <a:pt x="461866" y="37865"/>
                  <a:pt x="480883" y="34635"/>
                  <a:pt x="520996" y="21265"/>
                </a:cubicBezTo>
                <a:cubicBezTo>
                  <a:pt x="610100" y="43540"/>
                  <a:pt x="527914" y="15244"/>
                  <a:pt x="584791" y="53163"/>
                </a:cubicBezTo>
                <a:cubicBezTo>
                  <a:pt x="618150" y="75403"/>
                  <a:pt x="632449" y="75710"/>
                  <a:pt x="669851" y="85060"/>
                </a:cubicBezTo>
                <a:cubicBezTo>
                  <a:pt x="680484" y="92148"/>
                  <a:pt x="690003" y="101291"/>
                  <a:pt x="701749" y="106325"/>
                </a:cubicBezTo>
                <a:cubicBezTo>
                  <a:pt x="715180" y="112081"/>
                  <a:pt x="730228" y="112944"/>
                  <a:pt x="744279" y="116958"/>
                </a:cubicBezTo>
                <a:cubicBezTo>
                  <a:pt x="755056" y="120037"/>
                  <a:pt x="765544" y="124046"/>
                  <a:pt x="776177" y="127590"/>
                </a:cubicBezTo>
                <a:cubicBezTo>
                  <a:pt x="786810" y="124046"/>
                  <a:pt x="799323" y="123959"/>
                  <a:pt x="808075" y="116958"/>
                </a:cubicBezTo>
                <a:cubicBezTo>
                  <a:pt x="818054" y="108975"/>
                  <a:pt x="820925" y="94677"/>
                  <a:pt x="829340" y="85060"/>
                </a:cubicBezTo>
                <a:cubicBezTo>
                  <a:pt x="879647" y="27566"/>
                  <a:pt x="863549" y="38215"/>
                  <a:pt x="914400" y="21265"/>
                </a:cubicBezTo>
                <a:cubicBezTo>
                  <a:pt x="928577" y="24809"/>
                  <a:pt x="943861" y="25362"/>
                  <a:pt x="956931" y="31897"/>
                </a:cubicBezTo>
                <a:cubicBezTo>
                  <a:pt x="965897" y="36380"/>
                  <a:pt x="969600" y="48005"/>
                  <a:pt x="978196" y="53163"/>
                </a:cubicBezTo>
                <a:cubicBezTo>
                  <a:pt x="987806" y="58929"/>
                  <a:pt x="999461" y="60251"/>
                  <a:pt x="1010093" y="63795"/>
                </a:cubicBezTo>
                <a:cubicBezTo>
                  <a:pt x="1057602" y="95467"/>
                  <a:pt x="1060875" y="105730"/>
                  <a:pt x="1105786" y="116958"/>
                </a:cubicBezTo>
                <a:cubicBezTo>
                  <a:pt x="1123318" y="121341"/>
                  <a:pt x="1141228" y="124046"/>
                  <a:pt x="1158949" y="127590"/>
                </a:cubicBezTo>
                <a:cubicBezTo>
                  <a:pt x="1180214" y="138223"/>
                  <a:pt x="1201018" y="149832"/>
                  <a:pt x="1222744" y="159488"/>
                </a:cubicBezTo>
                <a:cubicBezTo>
                  <a:pt x="1232986" y="164040"/>
                  <a:pt x="1246717" y="178046"/>
                  <a:pt x="1254642" y="170121"/>
                </a:cubicBezTo>
                <a:cubicBezTo>
                  <a:pt x="1262567" y="162196"/>
                  <a:pt x="1247554" y="148856"/>
                  <a:pt x="1244010" y="138223"/>
                </a:cubicBezTo>
                <a:cubicBezTo>
                  <a:pt x="1244911" y="131915"/>
                  <a:pt x="1251777" y="52143"/>
                  <a:pt x="1265275" y="31897"/>
                </a:cubicBezTo>
                <a:cubicBezTo>
                  <a:pt x="1273616" y="19386"/>
                  <a:pt x="1286540" y="10632"/>
                  <a:pt x="1297172" y="0"/>
                </a:cubicBezTo>
                <a:cubicBezTo>
                  <a:pt x="1403839" y="21332"/>
                  <a:pt x="1311338" y="-10199"/>
                  <a:pt x="1371600" y="42530"/>
                </a:cubicBezTo>
                <a:cubicBezTo>
                  <a:pt x="1455024" y="115526"/>
                  <a:pt x="1419925" y="54117"/>
                  <a:pt x="1446028" y="10632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PoljeZBesedilom 24">
            <a:extLst>
              <a:ext uri="{FF2B5EF4-FFF2-40B4-BE49-F238E27FC236}">
                <a16:creationId xmlns:a16="http://schemas.microsoft.com/office/drawing/2014/main" id="{1837E790-1D58-4314-8C86-68A5F2756E5E}"/>
              </a:ext>
            </a:extLst>
          </p:cNvPr>
          <p:cNvSpPr txBox="1"/>
          <p:nvPr/>
        </p:nvSpPr>
        <p:spPr>
          <a:xfrm>
            <a:off x="3573075" y="4866060"/>
            <a:ext cx="1367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////////</a:t>
            </a:r>
          </a:p>
          <a:p>
            <a:r>
              <a:rPr lang="sl-SI" dirty="0"/>
              <a:t>  p. d. k. </a:t>
            </a:r>
          </a:p>
        </p:txBody>
      </p:sp>
      <p:sp>
        <p:nvSpPr>
          <p:cNvPr id="26" name="PoljeZBesedilom 25">
            <a:extLst>
              <a:ext uri="{FF2B5EF4-FFF2-40B4-BE49-F238E27FC236}">
                <a16:creationId xmlns:a16="http://schemas.microsoft.com/office/drawing/2014/main" id="{0840139A-C996-415F-840A-E03F3D05DF75}"/>
              </a:ext>
            </a:extLst>
          </p:cNvPr>
          <p:cNvSpPr txBox="1"/>
          <p:nvPr/>
        </p:nvSpPr>
        <p:spPr>
          <a:xfrm>
            <a:off x="578840" y="5995593"/>
            <a:ext cx="57464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/>
              <a:t>Kdo ali kaj je povsod lepo sprejet? </a:t>
            </a:r>
          </a:p>
        </p:txBody>
      </p:sp>
      <p:sp>
        <p:nvSpPr>
          <p:cNvPr id="30" name="PoljeZBesedilom 29">
            <a:extLst>
              <a:ext uri="{FF2B5EF4-FFF2-40B4-BE49-F238E27FC236}">
                <a16:creationId xmlns:a16="http://schemas.microsoft.com/office/drawing/2014/main" id="{0D8F584E-17D6-41FA-BD88-CA64AEC29955}"/>
              </a:ext>
            </a:extLst>
          </p:cNvPr>
          <p:cNvSpPr txBox="1"/>
          <p:nvPr/>
        </p:nvSpPr>
        <p:spPr>
          <a:xfrm>
            <a:off x="6255355" y="5982371"/>
            <a:ext cx="56374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>
                <a:solidFill>
                  <a:srgbClr val="FF0000"/>
                </a:solidFill>
              </a:rPr>
              <a:t>kdor</a:t>
            </a:r>
            <a:r>
              <a:rPr lang="sl-SI" sz="2500" dirty="0"/>
              <a:t> je prijazen – osebkov odvisnik </a:t>
            </a:r>
          </a:p>
        </p:txBody>
      </p:sp>
      <p:cxnSp>
        <p:nvCxnSpPr>
          <p:cNvPr id="31" name="Raven puščični povezovalnik 30">
            <a:extLst>
              <a:ext uri="{FF2B5EF4-FFF2-40B4-BE49-F238E27FC236}">
                <a16:creationId xmlns:a16="http://schemas.microsoft.com/office/drawing/2014/main" id="{BDF911E6-F8B4-42E5-83D2-29636B01BA44}"/>
              </a:ext>
            </a:extLst>
          </p:cNvPr>
          <p:cNvCxnSpPr>
            <a:cxnSpLocks/>
          </p:cNvCxnSpPr>
          <p:nvPr/>
        </p:nvCxnSpPr>
        <p:spPr>
          <a:xfrm>
            <a:off x="2338607" y="5124732"/>
            <a:ext cx="4201964" cy="9141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6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62946CB-A319-40FB-82AC-A40D39BB4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500" dirty="0"/>
              <a:t>OSEBKOV ODVISNIK je v stavek razširjen osebek.</a:t>
            </a:r>
          </a:p>
          <a:p>
            <a:endParaRPr lang="sl-SI" sz="2500" dirty="0"/>
          </a:p>
          <a:p>
            <a:endParaRPr lang="sl-SI" sz="2500" dirty="0"/>
          </a:p>
          <a:p>
            <a:r>
              <a:rPr lang="sl-SI" sz="2500" dirty="0">
                <a:solidFill>
                  <a:schemeClr val="tx1"/>
                </a:solidFill>
              </a:rPr>
              <a:t>Vprašalnica:	Kdo ali kaj + povedek glavnega stavka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56326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A452B16-44B0-4C3F-AF1B-926A956D0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362" y="1824923"/>
            <a:ext cx="7317880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500" dirty="0">
                <a:solidFill>
                  <a:schemeClr val="tx1"/>
                </a:solidFill>
              </a:rPr>
              <a:t>Najpogostejši vezniki v osebkovih odvisnikih:</a:t>
            </a:r>
          </a:p>
          <a:p>
            <a:r>
              <a:rPr lang="sl-SI" sz="2500" dirty="0">
                <a:solidFill>
                  <a:schemeClr val="tx1"/>
                </a:solidFill>
              </a:rPr>
              <a:t>kdor,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kar,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kdo,</a:t>
            </a:r>
          </a:p>
          <a:p>
            <a:r>
              <a:rPr lang="sl-SI" sz="2500" dirty="0">
                <a:solidFill>
                  <a:schemeClr val="tx1"/>
                </a:solidFill>
              </a:rPr>
              <a:t>ali,</a:t>
            </a:r>
          </a:p>
          <a:p>
            <a:r>
              <a:rPr lang="sl-SI" sz="2500" dirty="0">
                <a:solidFill>
                  <a:schemeClr val="tx1"/>
                </a:solidFill>
              </a:rPr>
              <a:t>da,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kako,</a:t>
            </a:r>
          </a:p>
          <a:p>
            <a:r>
              <a:rPr lang="sl-SI" sz="2500" dirty="0">
                <a:solidFill>
                  <a:schemeClr val="tx1"/>
                </a:solidFill>
              </a:rPr>
              <a:t>če.</a:t>
            </a:r>
          </a:p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5374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A90A8B-BAE1-467A-9B1D-9488E6821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solidFill>
                  <a:srgbClr val="FF0000"/>
                </a:solidFill>
              </a:rPr>
              <a:t>PREDMETNI ODVISNIK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F20BD5F-FC1E-40ED-A886-56D128460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88852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sl-SI" sz="2500" dirty="0"/>
              <a:t>Predmetni odvisnik od glavnega stavka </a:t>
            </a:r>
          </a:p>
          <a:p>
            <a:pPr marL="0" indent="0" algn="ctr">
              <a:buNone/>
            </a:pPr>
            <a:r>
              <a:rPr lang="sl-SI" sz="2500" dirty="0"/>
              <a:t>ločimo z </a:t>
            </a:r>
            <a:r>
              <a:rPr lang="sl-SI" sz="2500" dirty="0" err="1"/>
              <a:t>nekončnim</a:t>
            </a:r>
            <a:r>
              <a:rPr lang="sl-SI" sz="2500" dirty="0"/>
              <a:t> ločilom – vejico!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268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C9D4319-07A3-4FEB-87BA-80F801D2C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962" y="937549"/>
            <a:ext cx="7885040" cy="5103813"/>
          </a:xfrm>
        </p:spPr>
        <p:txBody>
          <a:bodyPr/>
          <a:lstStyle/>
          <a:p>
            <a:pPr marL="0" indent="0">
              <a:buNone/>
            </a:pPr>
            <a:r>
              <a:rPr lang="sl-SI" sz="2500" dirty="0">
                <a:solidFill>
                  <a:srgbClr val="FF0000"/>
                </a:solidFill>
              </a:rPr>
              <a:t>Razmišljam o odhodu v tujino. 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DAAAC1B-6623-4085-A306-8D546904A233}"/>
              </a:ext>
            </a:extLst>
          </p:cNvPr>
          <p:cNvSpPr txBox="1"/>
          <p:nvPr/>
        </p:nvSpPr>
        <p:spPr>
          <a:xfrm>
            <a:off x="6516545" y="1030146"/>
            <a:ext cx="362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ENOSTAVČNA POVED</a:t>
            </a:r>
          </a:p>
        </p:txBody>
      </p:sp>
      <p:sp>
        <p:nvSpPr>
          <p:cNvPr id="5" name="Prostoročno: oblika 4">
            <a:extLst>
              <a:ext uri="{FF2B5EF4-FFF2-40B4-BE49-F238E27FC236}">
                <a16:creationId xmlns:a16="http://schemas.microsoft.com/office/drawing/2014/main" id="{0716557B-66A7-4B9D-81B7-526F417C09BA}"/>
              </a:ext>
            </a:extLst>
          </p:cNvPr>
          <p:cNvSpPr/>
          <p:nvPr/>
        </p:nvSpPr>
        <p:spPr>
          <a:xfrm>
            <a:off x="1400537" y="1388962"/>
            <a:ext cx="1805650" cy="185195"/>
          </a:xfrm>
          <a:custGeom>
            <a:avLst/>
            <a:gdLst>
              <a:gd name="connsiteX0" fmla="*/ 0 w 1805650"/>
              <a:gd name="connsiteY0" fmla="*/ 138896 h 185195"/>
              <a:gd name="connsiteX1" fmla="*/ 46298 w 1805650"/>
              <a:gd name="connsiteY1" fmla="*/ 69448 h 185195"/>
              <a:gd name="connsiteX2" fmla="*/ 81022 w 1805650"/>
              <a:gd name="connsiteY2" fmla="*/ 46299 h 185195"/>
              <a:gd name="connsiteX3" fmla="*/ 104172 w 1805650"/>
              <a:gd name="connsiteY3" fmla="*/ 23149 h 185195"/>
              <a:gd name="connsiteX4" fmla="*/ 162045 w 1805650"/>
              <a:gd name="connsiteY4" fmla="*/ 34724 h 185195"/>
              <a:gd name="connsiteX5" fmla="*/ 231493 w 1805650"/>
              <a:gd name="connsiteY5" fmla="*/ 81023 h 185195"/>
              <a:gd name="connsiteX6" fmla="*/ 266217 w 1805650"/>
              <a:gd name="connsiteY6" fmla="*/ 92597 h 185195"/>
              <a:gd name="connsiteX7" fmla="*/ 289367 w 1805650"/>
              <a:gd name="connsiteY7" fmla="*/ 115747 h 185195"/>
              <a:gd name="connsiteX8" fmla="*/ 347240 w 1805650"/>
              <a:gd name="connsiteY8" fmla="*/ 57873 h 185195"/>
              <a:gd name="connsiteX9" fmla="*/ 358815 w 1805650"/>
              <a:gd name="connsiteY9" fmla="*/ 23149 h 185195"/>
              <a:gd name="connsiteX10" fmla="*/ 428263 w 1805650"/>
              <a:gd name="connsiteY10" fmla="*/ 11575 h 185195"/>
              <a:gd name="connsiteX11" fmla="*/ 509286 w 1805650"/>
              <a:gd name="connsiteY11" fmla="*/ 46299 h 185195"/>
              <a:gd name="connsiteX12" fmla="*/ 520860 w 1805650"/>
              <a:gd name="connsiteY12" fmla="*/ 81023 h 185195"/>
              <a:gd name="connsiteX13" fmla="*/ 590309 w 1805650"/>
              <a:gd name="connsiteY13" fmla="*/ 104172 h 185195"/>
              <a:gd name="connsiteX14" fmla="*/ 648182 w 1805650"/>
              <a:gd name="connsiteY14" fmla="*/ 92597 h 185195"/>
              <a:gd name="connsiteX15" fmla="*/ 706055 w 1805650"/>
              <a:gd name="connsiteY15" fmla="*/ 34724 h 185195"/>
              <a:gd name="connsiteX16" fmla="*/ 729205 w 1805650"/>
              <a:gd name="connsiteY16" fmla="*/ 11575 h 185195"/>
              <a:gd name="connsiteX17" fmla="*/ 810228 w 1805650"/>
              <a:gd name="connsiteY17" fmla="*/ 23149 h 185195"/>
              <a:gd name="connsiteX18" fmla="*/ 833377 w 1805650"/>
              <a:gd name="connsiteY18" fmla="*/ 46299 h 185195"/>
              <a:gd name="connsiteX19" fmla="*/ 879676 w 1805650"/>
              <a:gd name="connsiteY19" fmla="*/ 104172 h 185195"/>
              <a:gd name="connsiteX20" fmla="*/ 983848 w 1805650"/>
              <a:gd name="connsiteY20" fmla="*/ 138896 h 185195"/>
              <a:gd name="connsiteX21" fmla="*/ 1018572 w 1805650"/>
              <a:gd name="connsiteY21" fmla="*/ 150471 h 185195"/>
              <a:gd name="connsiteX22" fmla="*/ 1064871 w 1805650"/>
              <a:gd name="connsiteY22" fmla="*/ 57873 h 185195"/>
              <a:gd name="connsiteX23" fmla="*/ 1099595 w 1805650"/>
              <a:gd name="connsiteY23" fmla="*/ 46299 h 185195"/>
              <a:gd name="connsiteX24" fmla="*/ 1134319 w 1805650"/>
              <a:gd name="connsiteY24" fmla="*/ 57873 h 185195"/>
              <a:gd name="connsiteX25" fmla="*/ 1180617 w 1805650"/>
              <a:gd name="connsiteY25" fmla="*/ 127322 h 185195"/>
              <a:gd name="connsiteX26" fmla="*/ 1203767 w 1805650"/>
              <a:gd name="connsiteY26" fmla="*/ 150471 h 185195"/>
              <a:gd name="connsiteX27" fmla="*/ 1273215 w 1805650"/>
              <a:gd name="connsiteY27" fmla="*/ 173620 h 185195"/>
              <a:gd name="connsiteX28" fmla="*/ 1307939 w 1805650"/>
              <a:gd name="connsiteY28" fmla="*/ 162046 h 185195"/>
              <a:gd name="connsiteX29" fmla="*/ 1331088 w 1805650"/>
              <a:gd name="connsiteY29" fmla="*/ 92597 h 185195"/>
              <a:gd name="connsiteX30" fmla="*/ 1354238 w 1805650"/>
              <a:gd name="connsiteY30" fmla="*/ 69448 h 185195"/>
              <a:gd name="connsiteX31" fmla="*/ 1423686 w 1805650"/>
              <a:gd name="connsiteY31" fmla="*/ 81023 h 185195"/>
              <a:gd name="connsiteX32" fmla="*/ 1481559 w 1805650"/>
              <a:gd name="connsiteY32" fmla="*/ 127322 h 185195"/>
              <a:gd name="connsiteX33" fmla="*/ 1493134 w 1805650"/>
              <a:gd name="connsiteY33" fmla="*/ 162046 h 185195"/>
              <a:gd name="connsiteX34" fmla="*/ 1562582 w 1805650"/>
              <a:gd name="connsiteY34" fmla="*/ 185195 h 185195"/>
              <a:gd name="connsiteX35" fmla="*/ 1608881 w 1805650"/>
              <a:gd name="connsiteY35" fmla="*/ 162046 h 185195"/>
              <a:gd name="connsiteX36" fmla="*/ 1620455 w 1805650"/>
              <a:gd name="connsiteY36" fmla="*/ 127322 h 185195"/>
              <a:gd name="connsiteX37" fmla="*/ 1632030 w 1805650"/>
              <a:gd name="connsiteY37" fmla="*/ 46299 h 185195"/>
              <a:gd name="connsiteX38" fmla="*/ 1678329 w 1805650"/>
              <a:gd name="connsiteY38" fmla="*/ 0 h 185195"/>
              <a:gd name="connsiteX39" fmla="*/ 1713053 w 1805650"/>
              <a:gd name="connsiteY39" fmla="*/ 23149 h 185195"/>
              <a:gd name="connsiteX40" fmla="*/ 1724628 w 1805650"/>
              <a:gd name="connsiteY40" fmla="*/ 57873 h 185195"/>
              <a:gd name="connsiteX41" fmla="*/ 1747777 w 1805650"/>
              <a:gd name="connsiteY41" fmla="*/ 92597 h 185195"/>
              <a:gd name="connsiteX42" fmla="*/ 1805650 w 1805650"/>
              <a:gd name="connsiteY42" fmla="*/ 104172 h 185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805650" h="185195">
                <a:moveTo>
                  <a:pt x="0" y="138896"/>
                </a:moveTo>
                <a:cubicBezTo>
                  <a:pt x="15433" y="115747"/>
                  <a:pt x="27977" y="90386"/>
                  <a:pt x="46298" y="69448"/>
                </a:cubicBezTo>
                <a:cubicBezTo>
                  <a:pt x="55458" y="58979"/>
                  <a:pt x="70159" y="54989"/>
                  <a:pt x="81022" y="46299"/>
                </a:cubicBezTo>
                <a:cubicBezTo>
                  <a:pt x="89544" y="39482"/>
                  <a:pt x="96455" y="30866"/>
                  <a:pt x="104172" y="23149"/>
                </a:cubicBezTo>
                <a:cubicBezTo>
                  <a:pt x="123463" y="27007"/>
                  <a:pt x="144135" y="26583"/>
                  <a:pt x="162045" y="34724"/>
                </a:cubicBezTo>
                <a:cubicBezTo>
                  <a:pt x="187373" y="46237"/>
                  <a:pt x="205098" y="72225"/>
                  <a:pt x="231493" y="81023"/>
                </a:cubicBezTo>
                <a:lnTo>
                  <a:pt x="266217" y="92597"/>
                </a:lnTo>
                <a:cubicBezTo>
                  <a:pt x="273934" y="100314"/>
                  <a:pt x="278454" y="115747"/>
                  <a:pt x="289367" y="115747"/>
                </a:cubicBezTo>
                <a:cubicBezTo>
                  <a:pt x="312516" y="115747"/>
                  <a:pt x="339524" y="73306"/>
                  <a:pt x="347240" y="57873"/>
                </a:cubicBezTo>
                <a:cubicBezTo>
                  <a:pt x="352696" y="46960"/>
                  <a:pt x="348222" y="29202"/>
                  <a:pt x="358815" y="23149"/>
                </a:cubicBezTo>
                <a:cubicBezTo>
                  <a:pt x="379192" y="11505"/>
                  <a:pt x="405114" y="15433"/>
                  <a:pt x="428263" y="11575"/>
                </a:cubicBezTo>
                <a:cubicBezTo>
                  <a:pt x="466469" y="19216"/>
                  <a:pt x="489071" y="12607"/>
                  <a:pt x="509286" y="46299"/>
                </a:cubicBezTo>
                <a:cubicBezTo>
                  <a:pt x="515563" y="56761"/>
                  <a:pt x="510932" y="73932"/>
                  <a:pt x="520860" y="81023"/>
                </a:cubicBezTo>
                <a:cubicBezTo>
                  <a:pt x="540717" y="95206"/>
                  <a:pt x="590309" y="104172"/>
                  <a:pt x="590309" y="104172"/>
                </a:cubicBezTo>
                <a:cubicBezTo>
                  <a:pt x="609600" y="100314"/>
                  <a:pt x="629762" y="99505"/>
                  <a:pt x="648182" y="92597"/>
                </a:cubicBezTo>
                <a:cubicBezTo>
                  <a:pt x="687868" y="77715"/>
                  <a:pt x="681802" y="65040"/>
                  <a:pt x="706055" y="34724"/>
                </a:cubicBezTo>
                <a:cubicBezTo>
                  <a:pt x="712872" y="26203"/>
                  <a:pt x="721488" y="19291"/>
                  <a:pt x="729205" y="11575"/>
                </a:cubicBezTo>
                <a:cubicBezTo>
                  <a:pt x="756213" y="15433"/>
                  <a:pt x="784346" y="14522"/>
                  <a:pt x="810228" y="23149"/>
                </a:cubicBezTo>
                <a:cubicBezTo>
                  <a:pt x="820581" y="26600"/>
                  <a:pt x="826560" y="37777"/>
                  <a:pt x="833377" y="46299"/>
                </a:cubicBezTo>
                <a:cubicBezTo>
                  <a:pt x="844283" y="59932"/>
                  <a:pt x="861042" y="94855"/>
                  <a:pt x="879676" y="104172"/>
                </a:cubicBezTo>
                <a:cubicBezTo>
                  <a:pt x="879693" y="104180"/>
                  <a:pt x="966477" y="133106"/>
                  <a:pt x="983848" y="138896"/>
                </a:cubicBezTo>
                <a:lnTo>
                  <a:pt x="1018572" y="150471"/>
                </a:lnTo>
                <a:cubicBezTo>
                  <a:pt x="1030115" y="115843"/>
                  <a:pt x="1031201" y="78075"/>
                  <a:pt x="1064871" y="57873"/>
                </a:cubicBezTo>
                <a:cubicBezTo>
                  <a:pt x="1075333" y="51596"/>
                  <a:pt x="1088020" y="50157"/>
                  <a:pt x="1099595" y="46299"/>
                </a:cubicBezTo>
                <a:cubicBezTo>
                  <a:pt x="1111170" y="50157"/>
                  <a:pt x="1125692" y="49246"/>
                  <a:pt x="1134319" y="57873"/>
                </a:cubicBezTo>
                <a:cubicBezTo>
                  <a:pt x="1153992" y="77546"/>
                  <a:pt x="1160943" y="107649"/>
                  <a:pt x="1180617" y="127322"/>
                </a:cubicBezTo>
                <a:cubicBezTo>
                  <a:pt x="1188334" y="135038"/>
                  <a:pt x="1194006" y="145591"/>
                  <a:pt x="1203767" y="150471"/>
                </a:cubicBezTo>
                <a:cubicBezTo>
                  <a:pt x="1225592" y="161383"/>
                  <a:pt x="1273215" y="173620"/>
                  <a:pt x="1273215" y="173620"/>
                </a:cubicBezTo>
                <a:cubicBezTo>
                  <a:pt x="1284790" y="169762"/>
                  <a:pt x="1300848" y="171974"/>
                  <a:pt x="1307939" y="162046"/>
                </a:cubicBezTo>
                <a:cubicBezTo>
                  <a:pt x="1322122" y="142189"/>
                  <a:pt x="1313833" y="109851"/>
                  <a:pt x="1331088" y="92597"/>
                </a:cubicBezTo>
                <a:lnTo>
                  <a:pt x="1354238" y="69448"/>
                </a:lnTo>
                <a:cubicBezTo>
                  <a:pt x="1377387" y="73306"/>
                  <a:pt x="1401422" y="73602"/>
                  <a:pt x="1423686" y="81023"/>
                </a:cubicBezTo>
                <a:cubicBezTo>
                  <a:pt x="1445590" y="88324"/>
                  <a:pt x="1465754" y="111516"/>
                  <a:pt x="1481559" y="127322"/>
                </a:cubicBezTo>
                <a:cubicBezTo>
                  <a:pt x="1485417" y="138897"/>
                  <a:pt x="1483206" y="154954"/>
                  <a:pt x="1493134" y="162046"/>
                </a:cubicBezTo>
                <a:cubicBezTo>
                  <a:pt x="1512990" y="176229"/>
                  <a:pt x="1562582" y="185195"/>
                  <a:pt x="1562582" y="185195"/>
                </a:cubicBezTo>
                <a:cubicBezTo>
                  <a:pt x="1578015" y="177479"/>
                  <a:pt x="1596680" y="174247"/>
                  <a:pt x="1608881" y="162046"/>
                </a:cubicBezTo>
                <a:cubicBezTo>
                  <a:pt x="1617508" y="153419"/>
                  <a:pt x="1618062" y="139286"/>
                  <a:pt x="1620455" y="127322"/>
                </a:cubicBezTo>
                <a:cubicBezTo>
                  <a:pt x="1625805" y="100570"/>
                  <a:pt x="1620741" y="71135"/>
                  <a:pt x="1632030" y="46299"/>
                </a:cubicBezTo>
                <a:cubicBezTo>
                  <a:pt x="1641062" y="26430"/>
                  <a:pt x="1678329" y="0"/>
                  <a:pt x="1678329" y="0"/>
                </a:cubicBezTo>
                <a:cubicBezTo>
                  <a:pt x="1689904" y="7716"/>
                  <a:pt x="1704363" y="12286"/>
                  <a:pt x="1713053" y="23149"/>
                </a:cubicBezTo>
                <a:cubicBezTo>
                  <a:pt x="1720675" y="32676"/>
                  <a:pt x="1719172" y="46960"/>
                  <a:pt x="1724628" y="57873"/>
                </a:cubicBezTo>
                <a:cubicBezTo>
                  <a:pt x="1730849" y="70315"/>
                  <a:pt x="1736914" y="83907"/>
                  <a:pt x="1747777" y="92597"/>
                </a:cubicBezTo>
                <a:cubicBezTo>
                  <a:pt x="1765296" y="106612"/>
                  <a:pt x="1785811" y="104172"/>
                  <a:pt x="1805650" y="104172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" name="Raven povezovalnik 6">
            <a:extLst>
              <a:ext uri="{FF2B5EF4-FFF2-40B4-BE49-F238E27FC236}">
                <a16:creationId xmlns:a16="http://schemas.microsoft.com/office/drawing/2014/main" id="{87E95F6E-BA22-440B-B3BE-D4AD840AEDAA}"/>
              </a:ext>
            </a:extLst>
          </p:cNvPr>
          <p:cNvCxnSpPr/>
          <p:nvPr/>
        </p:nvCxnSpPr>
        <p:spPr>
          <a:xfrm flipH="1">
            <a:off x="3217762" y="1399478"/>
            <a:ext cx="245769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aven povezovalnik 7">
            <a:extLst>
              <a:ext uri="{FF2B5EF4-FFF2-40B4-BE49-F238E27FC236}">
                <a16:creationId xmlns:a16="http://schemas.microsoft.com/office/drawing/2014/main" id="{6239ABEC-590C-4E50-AD9A-788EFC6FE4FD}"/>
              </a:ext>
            </a:extLst>
          </p:cNvPr>
          <p:cNvCxnSpPr/>
          <p:nvPr/>
        </p:nvCxnSpPr>
        <p:spPr>
          <a:xfrm flipH="1">
            <a:off x="3217762" y="1481559"/>
            <a:ext cx="245769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F1AEC19E-CEFB-4FEC-9F56-B1E182DBC41E}"/>
              </a:ext>
            </a:extLst>
          </p:cNvPr>
          <p:cNvSpPr txBox="1"/>
          <p:nvPr/>
        </p:nvSpPr>
        <p:spPr>
          <a:xfrm>
            <a:off x="5089002" y="1481559"/>
            <a:ext cx="100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mest.</a:t>
            </a:r>
          </a:p>
        </p:txBody>
      </p:sp>
      <p:cxnSp>
        <p:nvCxnSpPr>
          <p:cNvPr id="11" name="Raven puščični povezovalnik 10">
            <a:extLst>
              <a:ext uri="{FF2B5EF4-FFF2-40B4-BE49-F238E27FC236}">
                <a16:creationId xmlns:a16="http://schemas.microsoft.com/office/drawing/2014/main" id="{82389F78-D3A4-48FD-AC5D-4C6A11461F5C}"/>
              </a:ext>
            </a:extLst>
          </p:cNvPr>
          <p:cNvCxnSpPr/>
          <p:nvPr/>
        </p:nvCxnSpPr>
        <p:spPr>
          <a:xfrm>
            <a:off x="4446609" y="1666225"/>
            <a:ext cx="0" cy="4750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3C2F12CA-0445-47A8-A5F9-A9825B2F812F}"/>
              </a:ext>
            </a:extLst>
          </p:cNvPr>
          <p:cNvSpPr txBox="1"/>
          <p:nvPr/>
        </p:nvSpPr>
        <p:spPr>
          <a:xfrm>
            <a:off x="1169042" y="2156374"/>
            <a:ext cx="61345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/>
              <a:t>O kom ali o čem razmišljam? </a:t>
            </a:r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754902D7-17B6-45A7-AC80-785708DA99A9}"/>
              </a:ext>
            </a:extLst>
          </p:cNvPr>
          <p:cNvSpPr txBox="1"/>
          <p:nvPr/>
        </p:nvSpPr>
        <p:spPr>
          <a:xfrm>
            <a:off x="5497975" y="2152890"/>
            <a:ext cx="61345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/>
              <a:t>O odhodu v tujino – predmet v mestniku </a:t>
            </a:r>
          </a:p>
        </p:txBody>
      </p:sp>
      <p:sp>
        <p:nvSpPr>
          <p:cNvPr id="14" name="Puščica: dol 13">
            <a:extLst>
              <a:ext uri="{FF2B5EF4-FFF2-40B4-BE49-F238E27FC236}">
                <a16:creationId xmlns:a16="http://schemas.microsoft.com/office/drawing/2014/main" id="{774E93AD-E14B-4975-B8B1-21448849BFC6}"/>
              </a:ext>
            </a:extLst>
          </p:cNvPr>
          <p:cNvSpPr/>
          <p:nvPr/>
        </p:nvSpPr>
        <p:spPr>
          <a:xfrm>
            <a:off x="4352081" y="2782652"/>
            <a:ext cx="1145894" cy="12153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91321180-2BBA-4726-BDC7-8D35B322B1E7}"/>
              </a:ext>
            </a:extLst>
          </p:cNvPr>
          <p:cNvSpPr txBox="1"/>
          <p:nvPr/>
        </p:nvSpPr>
        <p:spPr>
          <a:xfrm>
            <a:off x="1400537" y="4095384"/>
            <a:ext cx="67981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>
                <a:solidFill>
                  <a:srgbClr val="FF0000"/>
                </a:solidFill>
              </a:rPr>
              <a:t>Razmišljam, da bi odšel v tujino. 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FFB20ECA-4813-48D5-8BA9-91E73AABAC11}"/>
              </a:ext>
            </a:extLst>
          </p:cNvPr>
          <p:cNvSpPr txBox="1"/>
          <p:nvPr/>
        </p:nvSpPr>
        <p:spPr>
          <a:xfrm>
            <a:off x="6827708" y="4148186"/>
            <a:ext cx="362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ZLOŽENA POVED</a:t>
            </a:r>
          </a:p>
        </p:txBody>
      </p:sp>
      <p:cxnSp>
        <p:nvCxnSpPr>
          <p:cNvPr id="20" name="Raven povezovalnik 19">
            <a:extLst>
              <a:ext uri="{FF2B5EF4-FFF2-40B4-BE49-F238E27FC236}">
                <a16:creationId xmlns:a16="http://schemas.microsoft.com/office/drawing/2014/main" id="{1E981BE6-5D01-4BDB-B361-D2A674B9906E}"/>
              </a:ext>
            </a:extLst>
          </p:cNvPr>
          <p:cNvCxnSpPr/>
          <p:nvPr/>
        </p:nvCxnSpPr>
        <p:spPr>
          <a:xfrm>
            <a:off x="3310360" y="4517518"/>
            <a:ext cx="27161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Raven povezovalnik 20">
            <a:extLst>
              <a:ext uri="{FF2B5EF4-FFF2-40B4-BE49-F238E27FC236}">
                <a16:creationId xmlns:a16="http://schemas.microsoft.com/office/drawing/2014/main" id="{2973EFBB-B9E7-4C36-A549-4F2A2BF70720}"/>
              </a:ext>
            </a:extLst>
          </p:cNvPr>
          <p:cNvCxnSpPr/>
          <p:nvPr/>
        </p:nvCxnSpPr>
        <p:spPr>
          <a:xfrm>
            <a:off x="3310360" y="4624057"/>
            <a:ext cx="27161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Prostoročno: oblika 21">
            <a:extLst>
              <a:ext uri="{FF2B5EF4-FFF2-40B4-BE49-F238E27FC236}">
                <a16:creationId xmlns:a16="http://schemas.microsoft.com/office/drawing/2014/main" id="{207E52DB-8C2A-4654-BACF-42ACE5CCC3D7}"/>
              </a:ext>
            </a:extLst>
          </p:cNvPr>
          <p:cNvSpPr/>
          <p:nvPr/>
        </p:nvSpPr>
        <p:spPr>
          <a:xfrm>
            <a:off x="1388962" y="4540667"/>
            <a:ext cx="1805650" cy="185195"/>
          </a:xfrm>
          <a:custGeom>
            <a:avLst/>
            <a:gdLst>
              <a:gd name="connsiteX0" fmla="*/ 0 w 1805650"/>
              <a:gd name="connsiteY0" fmla="*/ 138896 h 185195"/>
              <a:gd name="connsiteX1" fmla="*/ 46298 w 1805650"/>
              <a:gd name="connsiteY1" fmla="*/ 69448 h 185195"/>
              <a:gd name="connsiteX2" fmla="*/ 81022 w 1805650"/>
              <a:gd name="connsiteY2" fmla="*/ 46299 h 185195"/>
              <a:gd name="connsiteX3" fmla="*/ 104172 w 1805650"/>
              <a:gd name="connsiteY3" fmla="*/ 23149 h 185195"/>
              <a:gd name="connsiteX4" fmla="*/ 162045 w 1805650"/>
              <a:gd name="connsiteY4" fmla="*/ 34724 h 185195"/>
              <a:gd name="connsiteX5" fmla="*/ 231493 w 1805650"/>
              <a:gd name="connsiteY5" fmla="*/ 81023 h 185195"/>
              <a:gd name="connsiteX6" fmla="*/ 266217 w 1805650"/>
              <a:gd name="connsiteY6" fmla="*/ 92597 h 185195"/>
              <a:gd name="connsiteX7" fmla="*/ 289367 w 1805650"/>
              <a:gd name="connsiteY7" fmla="*/ 115747 h 185195"/>
              <a:gd name="connsiteX8" fmla="*/ 347240 w 1805650"/>
              <a:gd name="connsiteY8" fmla="*/ 57873 h 185195"/>
              <a:gd name="connsiteX9" fmla="*/ 358815 w 1805650"/>
              <a:gd name="connsiteY9" fmla="*/ 23149 h 185195"/>
              <a:gd name="connsiteX10" fmla="*/ 428263 w 1805650"/>
              <a:gd name="connsiteY10" fmla="*/ 11575 h 185195"/>
              <a:gd name="connsiteX11" fmla="*/ 509286 w 1805650"/>
              <a:gd name="connsiteY11" fmla="*/ 46299 h 185195"/>
              <a:gd name="connsiteX12" fmla="*/ 520860 w 1805650"/>
              <a:gd name="connsiteY12" fmla="*/ 81023 h 185195"/>
              <a:gd name="connsiteX13" fmla="*/ 590309 w 1805650"/>
              <a:gd name="connsiteY13" fmla="*/ 104172 h 185195"/>
              <a:gd name="connsiteX14" fmla="*/ 648182 w 1805650"/>
              <a:gd name="connsiteY14" fmla="*/ 92597 h 185195"/>
              <a:gd name="connsiteX15" fmla="*/ 706055 w 1805650"/>
              <a:gd name="connsiteY15" fmla="*/ 34724 h 185195"/>
              <a:gd name="connsiteX16" fmla="*/ 729205 w 1805650"/>
              <a:gd name="connsiteY16" fmla="*/ 11575 h 185195"/>
              <a:gd name="connsiteX17" fmla="*/ 810228 w 1805650"/>
              <a:gd name="connsiteY17" fmla="*/ 23149 h 185195"/>
              <a:gd name="connsiteX18" fmla="*/ 833377 w 1805650"/>
              <a:gd name="connsiteY18" fmla="*/ 46299 h 185195"/>
              <a:gd name="connsiteX19" fmla="*/ 879676 w 1805650"/>
              <a:gd name="connsiteY19" fmla="*/ 104172 h 185195"/>
              <a:gd name="connsiteX20" fmla="*/ 983848 w 1805650"/>
              <a:gd name="connsiteY20" fmla="*/ 138896 h 185195"/>
              <a:gd name="connsiteX21" fmla="*/ 1018572 w 1805650"/>
              <a:gd name="connsiteY21" fmla="*/ 150471 h 185195"/>
              <a:gd name="connsiteX22" fmla="*/ 1064871 w 1805650"/>
              <a:gd name="connsiteY22" fmla="*/ 57873 h 185195"/>
              <a:gd name="connsiteX23" fmla="*/ 1099595 w 1805650"/>
              <a:gd name="connsiteY23" fmla="*/ 46299 h 185195"/>
              <a:gd name="connsiteX24" fmla="*/ 1134319 w 1805650"/>
              <a:gd name="connsiteY24" fmla="*/ 57873 h 185195"/>
              <a:gd name="connsiteX25" fmla="*/ 1180617 w 1805650"/>
              <a:gd name="connsiteY25" fmla="*/ 127322 h 185195"/>
              <a:gd name="connsiteX26" fmla="*/ 1203767 w 1805650"/>
              <a:gd name="connsiteY26" fmla="*/ 150471 h 185195"/>
              <a:gd name="connsiteX27" fmla="*/ 1273215 w 1805650"/>
              <a:gd name="connsiteY27" fmla="*/ 173620 h 185195"/>
              <a:gd name="connsiteX28" fmla="*/ 1307939 w 1805650"/>
              <a:gd name="connsiteY28" fmla="*/ 162046 h 185195"/>
              <a:gd name="connsiteX29" fmla="*/ 1331088 w 1805650"/>
              <a:gd name="connsiteY29" fmla="*/ 92597 h 185195"/>
              <a:gd name="connsiteX30" fmla="*/ 1354238 w 1805650"/>
              <a:gd name="connsiteY30" fmla="*/ 69448 h 185195"/>
              <a:gd name="connsiteX31" fmla="*/ 1423686 w 1805650"/>
              <a:gd name="connsiteY31" fmla="*/ 81023 h 185195"/>
              <a:gd name="connsiteX32" fmla="*/ 1481559 w 1805650"/>
              <a:gd name="connsiteY32" fmla="*/ 127322 h 185195"/>
              <a:gd name="connsiteX33" fmla="*/ 1493134 w 1805650"/>
              <a:gd name="connsiteY33" fmla="*/ 162046 h 185195"/>
              <a:gd name="connsiteX34" fmla="*/ 1562582 w 1805650"/>
              <a:gd name="connsiteY34" fmla="*/ 185195 h 185195"/>
              <a:gd name="connsiteX35" fmla="*/ 1608881 w 1805650"/>
              <a:gd name="connsiteY35" fmla="*/ 162046 h 185195"/>
              <a:gd name="connsiteX36" fmla="*/ 1620455 w 1805650"/>
              <a:gd name="connsiteY36" fmla="*/ 127322 h 185195"/>
              <a:gd name="connsiteX37" fmla="*/ 1632030 w 1805650"/>
              <a:gd name="connsiteY37" fmla="*/ 46299 h 185195"/>
              <a:gd name="connsiteX38" fmla="*/ 1678329 w 1805650"/>
              <a:gd name="connsiteY38" fmla="*/ 0 h 185195"/>
              <a:gd name="connsiteX39" fmla="*/ 1713053 w 1805650"/>
              <a:gd name="connsiteY39" fmla="*/ 23149 h 185195"/>
              <a:gd name="connsiteX40" fmla="*/ 1724628 w 1805650"/>
              <a:gd name="connsiteY40" fmla="*/ 57873 h 185195"/>
              <a:gd name="connsiteX41" fmla="*/ 1747777 w 1805650"/>
              <a:gd name="connsiteY41" fmla="*/ 92597 h 185195"/>
              <a:gd name="connsiteX42" fmla="*/ 1805650 w 1805650"/>
              <a:gd name="connsiteY42" fmla="*/ 104172 h 185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805650" h="185195">
                <a:moveTo>
                  <a:pt x="0" y="138896"/>
                </a:moveTo>
                <a:cubicBezTo>
                  <a:pt x="15433" y="115747"/>
                  <a:pt x="27977" y="90386"/>
                  <a:pt x="46298" y="69448"/>
                </a:cubicBezTo>
                <a:cubicBezTo>
                  <a:pt x="55458" y="58979"/>
                  <a:pt x="70159" y="54989"/>
                  <a:pt x="81022" y="46299"/>
                </a:cubicBezTo>
                <a:cubicBezTo>
                  <a:pt x="89544" y="39482"/>
                  <a:pt x="96455" y="30866"/>
                  <a:pt x="104172" y="23149"/>
                </a:cubicBezTo>
                <a:cubicBezTo>
                  <a:pt x="123463" y="27007"/>
                  <a:pt x="144135" y="26583"/>
                  <a:pt x="162045" y="34724"/>
                </a:cubicBezTo>
                <a:cubicBezTo>
                  <a:pt x="187373" y="46237"/>
                  <a:pt x="205098" y="72225"/>
                  <a:pt x="231493" y="81023"/>
                </a:cubicBezTo>
                <a:lnTo>
                  <a:pt x="266217" y="92597"/>
                </a:lnTo>
                <a:cubicBezTo>
                  <a:pt x="273934" y="100314"/>
                  <a:pt x="278454" y="115747"/>
                  <a:pt x="289367" y="115747"/>
                </a:cubicBezTo>
                <a:cubicBezTo>
                  <a:pt x="312516" y="115747"/>
                  <a:pt x="339524" y="73306"/>
                  <a:pt x="347240" y="57873"/>
                </a:cubicBezTo>
                <a:cubicBezTo>
                  <a:pt x="352696" y="46960"/>
                  <a:pt x="348222" y="29202"/>
                  <a:pt x="358815" y="23149"/>
                </a:cubicBezTo>
                <a:cubicBezTo>
                  <a:pt x="379192" y="11505"/>
                  <a:pt x="405114" y="15433"/>
                  <a:pt x="428263" y="11575"/>
                </a:cubicBezTo>
                <a:cubicBezTo>
                  <a:pt x="466469" y="19216"/>
                  <a:pt x="489071" y="12607"/>
                  <a:pt x="509286" y="46299"/>
                </a:cubicBezTo>
                <a:cubicBezTo>
                  <a:pt x="515563" y="56761"/>
                  <a:pt x="510932" y="73932"/>
                  <a:pt x="520860" y="81023"/>
                </a:cubicBezTo>
                <a:cubicBezTo>
                  <a:pt x="540717" y="95206"/>
                  <a:pt x="590309" y="104172"/>
                  <a:pt x="590309" y="104172"/>
                </a:cubicBezTo>
                <a:cubicBezTo>
                  <a:pt x="609600" y="100314"/>
                  <a:pt x="629762" y="99505"/>
                  <a:pt x="648182" y="92597"/>
                </a:cubicBezTo>
                <a:cubicBezTo>
                  <a:pt x="687868" y="77715"/>
                  <a:pt x="681802" y="65040"/>
                  <a:pt x="706055" y="34724"/>
                </a:cubicBezTo>
                <a:cubicBezTo>
                  <a:pt x="712872" y="26203"/>
                  <a:pt x="721488" y="19291"/>
                  <a:pt x="729205" y="11575"/>
                </a:cubicBezTo>
                <a:cubicBezTo>
                  <a:pt x="756213" y="15433"/>
                  <a:pt x="784346" y="14522"/>
                  <a:pt x="810228" y="23149"/>
                </a:cubicBezTo>
                <a:cubicBezTo>
                  <a:pt x="820581" y="26600"/>
                  <a:pt x="826560" y="37777"/>
                  <a:pt x="833377" y="46299"/>
                </a:cubicBezTo>
                <a:cubicBezTo>
                  <a:pt x="844283" y="59932"/>
                  <a:pt x="861042" y="94855"/>
                  <a:pt x="879676" y="104172"/>
                </a:cubicBezTo>
                <a:cubicBezTo>
                  <a:pt x="879693" y="104180"/>
                  <a:pt x="966477" y="133106"/>
                  <a:pt x="983848" y="138896"/>
                </a:cubicBezTo>
                <a:lnTo>
                  <a:pt x="1018572" y="150471"/>
                </a:lnTo>
                <a:cubicBezTo>
                  <a:pt x="1030115" y="115843"/>
                  <a:pt x="1031201" y="78075"/>
                  <a:pt x="1064871" y="57873"/>
                </a:cubicBezTo>
                <a:cubicBezTo>
                  <a:pt x="1075333" y="51596"/>
                  <a:pt x="1088020" y="50157"/>
                  <a:pt x="1099595" y="46299"/>
                </a:cubicBezTo>
                <a:cubicBezTo>
                  <a:pt x="1111170" y="50157"/>
                  <a:pt x="1125692" y="49246"/>
                  <a:pt x="1134319" y="57873"/>
                </a:cubicBezTo>
                <a:cubicBezTo>
                  <a:pt x="1153992" y="77546"/>
                  <a:pt x="1160943" y="107649"/>
                  <a:pt x="1180617" y="127322"/>
                </a:cubicBezTo>
                <a:cubicBezTo>
                  <a:pt x="1188334" y="135038"/>
                  <a:pt x="1194006" y="145591"/>
                  <a:pt x="1203767" y="150471"/>
                </a:cubicBezTo>
                <a:cubicBezTo>
                  <a:pt x="1225592" y="161383"/>
                  <a:pt x="1273215" y="173620"/>
                  <a:pt x="1273215" y="173620"/>
                </a:cubicBezTo>
                <a:cubicBezTo>
                  <a:pt x="1284790" y="169762"/>
                  <a:pt x="1300848" y="171974"/>
                  <a:pt x="1307939" y="162046"/>
                </a:cubicBezTo>
                <a:cubicBezTo>
                  <a:pt x="1322122" y="142189"/>
                  <a:pt x="1313833" y="109851"/>
                  <a:pt x="1331088" y="92597"/>
                </a:cubicBezTo>
                <a:lnTo>
                  <a:pt x="1354238" y="69448"/>
                </a:lnTo>
                <a:cubicBezTo>
                  <a:pt x="1377387" y="73306"/>
                  <a:pt x="1401422" y="73602"/>
                  <a:pt x="1423686" y="81023"/>
                </a:cubicBezTo>
                <a:cubicBezTo>
                  <a:pt x="1445590" y="88324"/>
                  <a:pt x="1465754" y="111516"/>
                  <a:pt x="1481559" y="127322"/>
                </a:cubicBezTo>
                <a:cubicBezTo>
                  <a:pt x="1485417" y="138897"/>
                  <a:pt x="1483206" y="154954"/>
                  <a:pt x="1493134" y="162046"/>
                </a:cubicBezTo>
                <a:cubicBezTo>
                  <a:pt x="1512990" y="176229"/>
                  <a:pt x="1562582" y="185195"/>
                  <a:pt x="1562582" y="185195"/>
                </a:cubicBezTo>
                <a:cubicBezTo>
                  <a:pt x="1578015" y="177479"/>
                  <a:pt x="1596680" y="174247"/>
                  <a:pt x="1608881" y="162046"/>
                </a:cubicBezTo>
                <a:cubicBezTo>
                  <a:pt x="1617508" y="153419"/>
                  <a:pt x="1618062" y="139286"/>
                  <a:pt x="1620455" y="127322"/>
                </a:cubicBezTo>
                <a:cubicBezTo>
                  <a:pt x="1625805" y="100570"/>
                  <a:pt x="1620741" y="71135"/>
                  <a:pt x="1632030" y="46299"/>
                </a:cubicBezTo>
                <a:cubicBezTo>
                  <a:pt x="1641062" y="26430"/>
                  <a:pt x="1678329" y="0"/>
                  <a:pt x="1678329" y="0"/>
                </a:cubicBezTo>
                <a:cubicBezTo>
                  <a:pt x="1689904" y="7716"/>
                  <a:pt x="1704363" y="12286"/>
                  <a:pt x="1713053" y="23149"/>
                </a:cubicBezTo>
                <a:cubicBezTo>
                  <a:pt x="1720675" y="32676"/>
                  <a:pt x="1719172" y="46960"/>
                  <a:pt x="1724628" y="57873"/>
                </a:cubicBezTo>
                <a:cubicBezTo>
                  <a:pt x="1730849" y="70315"/>
                  <a:pt x="1736914" y="83907"/>
                  <a:pt x="1747777" y="92597"/>
                </a:cubicBezTo>
                <a:cubicBezTo>
                  <a:pt x="1765296" y="106612"/>
                  <a:pt x="1785811" y="104172"/>
                  <a:pt x="1805650" y="104172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PoljeZBesedilom 23">
            <a:extLst>
              <a:ext uri="{FF2B5EF4-FFF2-40B4-BE49-F238E27FC236}">
                <a16:creationId xmlns:a16="http://schemas.microsoft.com/office/drawing/2014/main" id="{A827C69A-71F4-4EDC-B3DD-51AE1CFF8CB3}"/>
              </a:ext>
            </a:extLst>
          </p:cNvPr>
          <p:cNvSpPr txBox="1"/>
          <p:nvPr/>
        </p:nvSpPr>
        <p:spPr>
          <a:xfrm>
            <a:off x="3899992" y="4624057"/>
            <a:ext cx="2716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predmetni  odvisnik</a:t>
            </a:r>
          </a:p>
        </p:txBody>
      </p:sp>
      <p:cxnSp>
        <p:nvCxnSpPr>
          <p:cNvPr id="26" name="Raven puščični povezovalnik 25">
            <a:extLst>
              <a:ext uri="{FF2B5EF4-FFF2-40B4-BE49-F238E27FC236}">
                <a16:creationId xmlns:a16="http://schemas.microsoft.com/office/drawing/2014/main" id="{0B65E0F3-C240-4032-B635-247346A7C0D1}"/>
              </a:ext>
            </a:extLst>
          </p:cNvPr>
          <p:cNvCxnSpPr/>
          <p:nvPr/>
        </p:nvCxnSpPr>
        <p:spPr>
          <a:xfrm>
            <a:off x="4240179" y="4993389"/>
            <a:ext cx="0" cy="4750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PoljeZBesedilom 27">
            <a:extLst>
              <a:ext uri="{FF2B5EF4-FFF2-40B4-BE49-F238E27FC236}">
                <a16:creationId xmlns:a16="http://schemas.microsoft.com/office/drawing/2014/main" id="{5A7C1112-8B6E-4EC4-99FB-6230D5A5FB38}"/>
              </a:ext>
            </a:extLst>
          </p:cNvPr>
          <p:cNvSpPr txBox="1"/>
          <p:nvPr/>
        </p:nvSpPr>
        <p:spPr>
          <a:xfrm>
            <a:off x="1284803" y="5443397"/>
            <a:ext cx="61345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/>
              <a:t>O kom ali o čem razmišljam? </a:t>
            </a:r>
          </a:p>
        </p:txBody>
      </p: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5C7F6C01-0B0A-4A3A-B18A-CF88FD3853F5}"/>
              </a:ext>
            </a:extLst>
          </p:cNvPr>
          <p:cNvSpPr txBox="1"/>
          <p:nvPr/>
        </p:nvSpPr>
        <p:spPr>
          <a:xfrm>
            <a:off x="5596358" y="5439725"/>
            <a:ext cx="61345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>
                <a:solidFill>
                  <a:srgbClr val="FF0000"/>
                </a:solidFill>
              </a:rPr>
              <a:t>da</a:t>
            </a:r>
            <a:r>
              <a:rPr lang="sl-SI" sz="2500" dirty="0"/>
              <a:t> bi odšel v tujino – predmetni odvisnik </a:t>
            </a:r>
          </a:p>
        </p:txBody>
      </p:sp>
    </p:spTree>
    <p:extLst>
      <p:ext uri="{BB962C8B-B14F-4D97-AF65-F5344CB8AC3E}">
        <p14:creationId xmlns:p14="http://schemas.microsoft.com/office/powerpoint/2010/main" val="3264279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296366"/>
            <a:ext cx="11514666" cy="4921554"/>
          </a:xfrm>
        </p:spPr>
        <p:txBody>
          <a:bodyPr>
            <a:normAutofit/>
          </a:bodyPr>
          <a:lstStyle/>
          <a:p>
            <a:r>
              <a:rPr lang="sl-SI" sz="2500" dirty="0"/>
              <a:t>PREDMETNI ODVISNIK je v stavek razširjen predmet.</a:t>
            </a:r>
          </a:p>
          <a:p>
            <a:endParaRPr lang="sl-SI" sz="2500" dirty="0"/>
          </a:p>
          <a:p>
            <a:r>
              <a:rPr lang="sl-SI" sz="2500" dirty="0" err="1"/>
              <a:t>Neimenovalniške</a:t>
            </a:r>
            <a:r>
              <a:rPr lang="sl-SI" sz="2500" dirty="0"/>
              <a:t> vprašalnice:  </a:t>
            </a:r>
          </a:p>
          <a:p>
            <a:pPr lvl="1"/>
            <a:r>
              <a:rPr lang="sl-SI" sz="2500" dirty="0">
                <a:solidFill>
                  <a:srgbClr val="FF0000"/>
                </a:solidFill>
              </a:rPr>
              <a:t>Koga ali česa?</a:t>
            </a:r>
          </a:p>
          <a:p>
            <a:pPr lvl="1"/>
            <a:r>
              <a:rPr lang="sl-SI" sz="2500" dirty="0">
                <a:solidFill>
                  <a:srgbClr val="FF0000"/>
                </a:solidFill>
              </a:rPr>
              <a:t>Komu ali čemu?</a:t>
            </a:r>
          </a:p>
          <a:p>
            <a:pPr lvl="1"/>
            <a:r>
              <a:rPr lang="sl-SI" sz="2500" dirty="0">
                <a:solidFill>
                  <a:srgbClr val="FF0000"/>
                </a:solidFill>
              </a:rPr>
              <a:t>Koga ali kaj?</a:t>
            </a:r>
          </a:p>
          <a:p>
            <a:pPr lvl="1"/>
            <a:r>
              <a:rPr lang="sl-SI" sz="2500" dirty="0">
                <a:solidFill>
                  <a:srgbClr val="FF0000"/>
                </a:solidFill>
              </a:rPr>
              <a:t>Pri kom ali čem?</a:t>
            </a:r>
          </a:p>
          <a:p>
            <a:pPr lvl="1"/>
            <a:r>
              <a:rPr lang="sl-SI" sz="2500" dirty="0">
                <a:solidFill>
                  <a:srgbClr val="FF0000"/>
                </a:solidFill>
              </a:rPr>
              <a:t>S kom ali čim?</a:t>
            </a:r>
          </a:p>
          <a:p>
            <a:endParaRPr lang="sl-SI" dirty="0"/>
          </a:p>
        </p:txBody>
      </p:sp>
      <p:sp>
        <p:nvSpPr>
          <p:cNvPr id="6" name="Desni zaviti oklepaj 5">
            <a:extLst>
              <a:ext uri="{FF2B5EF4-FFF2-40B4-BE49-F238E27FC236}">
                <a16:creationId xmlns:a16="http://schemas.microsoft.com/office/drawing/2014/main" id="{368C6E67-6144-470B-8BED-5856BCCE9D20}"/>
              </a:ext>
            </a:extLst>
          </p:cNvPr>
          <p:cNvSpPr/>
          <p:nvPr/>
        </p:nvSpPr>
        <p:spPr>
          <a:xfrm>
            <a:off x="3148314" y="2774327"/>
            <a:ext cx="1975951" cy="265015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B0A402C2-460E-46EE-AEF5-46F948B66419}"/>
              </a:ext>
            </a:extLst>
          </p:cNvPr>
          <p:cNvSpPr txBox="1"/>
          <p:nvPr/>
        </p:nvSpPr>
        <p:spPr>
          <a:xfrm>
            <a:off x="5277347" y="3860876"/>
            <a:ext cx="46357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/>
              <a:t>+ povedek glavnega stavka</a:t>
            </a:r>
          </a:p>
        </p:txBody>
      </p:sp>
    </p:spTree>
    <p:extLst>
      <p:ext uri="{BB962C8B-B14F-4D97-AF65-F5344CB8AC3E}">
        <p14:creationId xmlns:p14="http://schemas.microsoft.com/office/powerpoint/2010/main" val="214250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030E42-E66F-441B-BA91-8365BC06A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1570"/>
          </a:xfrm>
        </p:spPr>
        <p:txBody>
          <a:bodyPr>
            <a:normAutofit fontScale="90000"/>
          </a:bodyPr>
          <a:lstStyle/>
          <a:p>
            <a:r>
              <a:rPr lang="sl-SI" sz="2800" dirty="0">
                <a:solidFill>
                  <a:schemeClr val="tx1"/>
                </a:solidFill>
              </a:rPr>
              <a:t>Najpogostejši vezniki v predmetnih odvisnikih:</a:t>
            </a:r>
            <a:r>
              <a:rPr lang="sl-SI" dirty="0">
                <a:solidFill>
                  <a:schemeClr val="tx1"/>
                </a:solidFill>
              </a:rPr>
              <a:t/>
            </a:r>
            <a:br>
              <a:rPr lang="sl-SI" dirty="0">
                <a:solidFill>
                  <a:schemeClr val="tx1"/>
                </a:solidFill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51BDD3C-1B35-474C-8789-247A12CDB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111170"/>
            <a:ext cx="4184035" cy="4930191"/>
          </a:xfrm>
        </p:spPr>
        <p:txBody>
          <a:bodyPr>
            <a:normAutofit lnSpcReduction="10000"/>
          </a:bodyPr>
          <a:lstStyle/>
          <a:p>
            <a:r>
              <a:rPr lang="sl-SI" sz="2500" dirty="0">
                <a:solidFill>
                  <a:schemeClr val="tx1"/>
                </a:solidFill>
              </a:rPr>
              <a:t>da,</a:t>
            </a:r>
          </a:p>
          <a:p>
            <a:r>
              <a:rPr lang="sl-SI" sz="2500" dirty="0">
                <a:solidFill>
                  <a:schemeClr val="tx1"/>
                </a:solidFill>
              </a:rPr>
              <a:t>ali,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kogar,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kar,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kaj,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kje,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kod,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kdaj,</a:t>
            </a:r>
          </a:p>
          <a:p>
            <a:r>
              <a:rPr lang="sl-SI" sz="2500" dirty="0">
                <a:solidFill>
                  <a:schemeClr val="tx1"/>
                </a:solidFill>
              </a:rPr>
              <a:t>če,</a:t>
            </a:r>
          </a:p>
          <a:p>
            <a:r>
              <a:rPr lang="sl-SI" sz="2500" dirty="0">
                <a:solidFill>
                  <a:schemeClr val="tx1"/>
                </a:solidFill>
              </a:rPr>
              <a:t>česar,</a:t>
            </a:r>
          </a:p>
          <a:p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2C65FD8-CA92-4506-B557-8EBC42027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111171"/>
            <a:ext cx="4184034" cy="4930192"/>
          </a:xfrm>
        </p:spPr>
        <p:txBody>
          <a:bodyPr>
            <a:normAutofit lnSpcReduction="10000"/>
          </a:bodyPr>
          <a:lstStyle/>
          <a:p>
            <a:r>
              <a:rPr lang="sl-SI" sz="2500" dirty="0">
                <a:solidFill>
                  <a:schemeClr val="tx1"/>
                </a:solidFill>
              </a:rPr>
              <a:t>doklej,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kako,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kakšen,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kam,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katerega,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kdo,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komu,</a:t>
            </a:r>
          </a:p>
          <a:p>
            <a:r>
              <a:rPr lang="sl-SI" sz="2500" dirty="0">
                <a:solidFill>
                  <a:schemeClr val="tx1"/>
                </a:solidFill>
              </a:rPr>
              <a:t>koliko,</a:t>
            </a:r>
          </a:p>
          <a:p>
            <a:r>
              <a:rPr lang="sl-SI" sz="2500" dirty="0">
                <a:solidFill>
                  <a:schemeClr val="tx1"/>
                </a:solidFill>
              </a:rPr>
              <a:t>naj,</a:t>
            </a:r>
          </a:p>
          <a:p>
            <a:r>
              <a:rPr lang="sl-SI" sz="2500" dirty="0">
                <a:solidFill>
                  <a:schemeClr val="tx1"/>
                </a:solidFill>
              </a:rPr>
              <a:t>zakaj.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8188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07EE4579-D3EA-4748-B4B5-9E9742246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623262"/>
              </p:ext>
            </p:extLst>
          </p:nvPr>
        </p:nvGraphicFramePr>
        <p:xfrm>
          <a:off x="0" y="1"/>
          <a:ext cx="12191999" cy="716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235">
                  <a:extLst>
                    <a:ext uri="{9D8B030D-6E8A-4147-A177-3AD203B41FA5}">
                      <a16:colId xmlns:a16="http://schemas.microsoft.com/office/drawing/2014/main" val="1659897967"/>
                    </a:ext>
                  </a:extLst>
                </a:gridCol>
                <a:gridCol w="6215606">
                  <a:extLst>
                    <a:ext uri="{9D8B030D-6E8A-4147-A177-3AD203B41FA5}">
                      <a16:colId xmlns:a16="http://schemas.microsoft.com/office/drawing/2014/main" val="4091964843"/>
                    </a:ext>
                  </a:extLst>
                </a:gridCol>
                <a:gridCol w="3615158">
                  <a:extLst>
                    <a:ext uri="{9D8B030D-6E8A-4147-A177-3AD203B41FA5}">
                      <a16:colId xmlns:a16="http://schemas.microsoft.com/office/drawing/2014/main" val="840404151"/>
                    </a:ext>
                  </a:extLst>
                </a:gridCol>
              </a:tblGrid>
              <a:tr h="376251">
                <a:tc gridSpan="3">
                  <a:txBody>
                    <a:bodyPr/>
                    <a:lstStyle/>
                    <a:p>
                      <a:pPr algn="ctr"/>
                      <a:r>
                        <a:rPr lang="sl-SI" sz="2000" b="1" dirty="0"/>
                        <a:t>PREGLEDNICA ODVISNIKOV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059849"/>
                  </a:ext>
                </a:extLst>
              </a:tr>
              <a:tr h="318367">
                <a:tc>
                  <a:txBody>
                    <a:bodyPr/>
                    <a:lstStyle/>
                    <a:p>
                      <a:r>
                        <a:rPr lang="sl-SI" sz="1600" b="1" dirty="0">
                          <a:latin typeface="+mj-lt"/>
                        </a:rPr>
                        <a:t>VRSTA ODVISNIKOV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b="1" dirty="0">
                          <a:latin typeface="+mj-lt"/>
                        </a:rPr>
                        <a:t>VPRAŠALNICA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b="1" dirty="0">
                          <a:latin typeface="+mj-lt"/>
                        </a:rPr>
                        <a:t>VEZNIŠKE BESEDE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438018"/>
                  </a:ext>
                </a:extLst>
              </a:tr>
              <a:tr h="549906">
                <a:tc>
                  <a:txBody>
                    <a:bodyPr/>
                    <a:lstStyle/>
                    <a:p>
                      <a:r>
                        <a:rPr lang="sl-SI" sz="1600" dirty="0">
                          <a:latin typeface="+mj-lt"/>
                        </a:rPr>
                        <a:t>OSEBKOV ODVISNIK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kdo ali kaj + povedek glavnega stavka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kdor, kar, kdo, kaj, kako, koliko, da, če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748851"/>
                  </a:ext>
                </a:extLst>
              </a:tr>
              <a:tr h="101298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PREDMETNI ODVISNIK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koga ali česa, komu ali čemu, koga ali kaj, o kom ali o čem, s kom ali s čim + povedek glavnega stavka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da, ali, kogar, kar, kaj, kje, kod, kdaj, če, kako, koliko, česar, doklej, kakšen, kam, katerega, komu, naj, zakaj</a:t>
                      </a:r>
                      <a:endParaRPr lang="sl-SI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831608"/>
                  </a:ext>
                </a:extLst>
              </a:tr>
              <a:tr h="5499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KRAJEVNI ODVISNIK</a:t>
                      </a:r>
                    </a:p>
                    <a:p>
                      <a:endParaRPr lang="sl-SI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kje, kam, kod, do kod, od kod + povedek glavnega stavka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kjer, kamor, koder</a:t>
                      </a:r>
                      <a:endParaRPr lang="sl-SI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017721"/>
                  </a:ext>
                </a:extLst>
              </a:tr>
              <a:tr h="7814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ČASOVNI ODVISNIK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kdaj, od kdaj, do kdaj, koliko časa, kako dolgo + povedek glavnega stavka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ko, kadar, dokler, odkar, brž ko, medtem ko, kakor hitro, od kdaj, preden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65862"/>
                  </a:ext>
                </a:extLst>
              </a:tr>
              <a:tr h="5499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NAČINOVNI ODVISNIK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kako, na kakšen način + povedek glavnega stavka</a:t>
                      </a:r>
                      <a:endParaRPr lang="sl-SI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kakor, kakor da, kot, kot da, ko, tako da, namesto da, ne 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762429"/>
                  </a:ext>
                </a:extLst>
              </a:tr>
              <a:tr h="5499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VZROČNI ODVISNIK</a:t>
                      </a:r>
                      <a:endParaRPr lang="sl-SI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zakaj + povedek glavnega stavka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ker</a:t>
                      </a:r>
                    </a:p>
                    <a:p>
                      <a:endParaRPr lang="sl-SI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487455"/>
                  </a:ext>
                </a:extLst>
              </a:tr>
              <a:tr h="4757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NAMERNI ODVISNIK</a:t>
                      </a:r>
                      <a:endParaRPr lang="sl-SI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čemu, s katerim namenom + povedek glavnega stavka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dirty="0">
                          <a:latin typeface="+mj-lt"/>
                        </a:rPr>
                        <a:t>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28101"/>
                  </a:ext>
                </a:extLst>
              </a:tr>
              <a:tr h="5499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POGOJNI ODVISNIK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pod katerim pogojem + povedek glavnega stavka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če, ko, ako, da</a:t>
                      </a:r>
                    </a:p>
                    <a:p>
                      <a:endParaRPr lang="sl-SI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19177"/>
                  </a:ext>
                </a:extLst>
              </a:tr>
              <a:tr h="5499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DOPUSTNI ODVISNIK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kljub čemu + povedek glavnega stavka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čeprav, četudi, dasi, dasiravno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568388"/>
                  </a:ext>
                </a:extLst>
              </a:tr>
              <a:tr h="5937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PRILASTKOV ODVISNIK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kakšen, kateri, čigav + beseda/besedna zveza glavnega stavka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latin typeface="+mj-lt"/>
                          <a:ea typeface="Times New Roman"/>
                          <a:cs typeface="FreeSans"/>
                        </a:rPr>
                        <a:t>ki, kateri, kdo, kaj, kako, koliko, 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274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146061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1052</TotalTime>
  <Words>535</Words>
  <Application>Microsoft Office PowerPoint</Application>
  <PresentationFormat>Širokozaslonsko</PresentationFormat>
  <Paragraphs>109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6" baseType="lpstr">
      <vt:lpstr>Arial</vt:lpstr>
      <vt:lpstr>Calibri</vt:lpstr>
      <vt:lpstr>FreeSans</vt:lpstr>
      <vt:lpstr>Times New Roman</vt:lpstr>
      <vt:lpstr>Trebuchet MS</vt:lpstr>
      <vt:lpstr>Wingdings 3</vt:lpstr>
      <vt:lpstr>Gladko</vt:lpstr>
      <vt:lpstr>OSEBKOV ODVISNIK</vt:lpstr>
      <vt:lpstr>PowerPointova predstavitev</vt:lpstr>
      <vt:lpstr>PowerPointova predstavitev</vt:lpstr>
      <vt:lpstr>PowerPointova predstavitev</vt:lpstr>
      <vt:lpstr>PREDMETNI ODVISNIK</vt:lpstr>
      <vt:lpstr>PowerPointova predstavitev</vt:lpstr>
      <vt:lpstr>PowerPointova predstavitev</vt:lpstr>
      <vt:lpstr>Najpogostejši vezniki v predmetnih odvisnikih: 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REKLAMA</dc:title>
  <dc:creator>Uciteljica</dc:creator>
  <cp:lastModifiedBy>ucenec</cp:lastModifiedBy>
  <cp:revision>54</cp:revision>
  <dcterms:created xsi:type="dcterms:W3CDTF">2020-02-24T08:21:10Z</dcterms:created>
  <dcterms:modified xsi:type="dcterms:W3CDTF">2020-04-05T03:57:13Z</dcterms:modified>
</cp:coreProperties>
</file>