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62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2487B55-6FC4-438E-9DFB-AE5A5377B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8389088" cy="1825096"/>
          </a:xfrm>
        </p:spPr>
        <p:txBody>
          <a:bodyPr>
            <a:normAutofit/>
          </a:bodyPr>
          <a:lstStyle/>
          <a:p>
            <a:pPr algn="ctr"/>
            <a:r>
              <a:rPr lang="sl-SI" sz="8000" b="1" dirty="0"/>
              <a:t>PREDLOGI</a:t>
            </a:r>
          </a:p>
        </p:txBody>
      </p:sp>
    </p:spTree>
    <p:extLst>
      <p:ext uri="{BB962C8B-B14F-4D97-AF65-F5344CB8AC3E}">
        <p14:creationId xmlns:p14="http://schemas.microsoft.com/office/powerpoint/2010/main" val="168704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97AC15C3-FC91-43A3-829A-3FA1F7AA0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860" y="1605516"/>
            <a:ext cx="8591107" cy="46131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sz="3000" dirty="0"/>
              <a:t>Predlog stoji pred samostalniki in samostalniškimi besednimi zvezami:</a:t>
            </a:r>
          </a:p>
          <a:p>
            <a:r>
              <a:rPr lang="sl-SI" sz="3000" b="1" dirty="0"/>
              <a:t>na</a:t>
            </a:r>
            <a:r>
              <a:rPr lang="sl-SI" sz="3000" dirty="0"/>
              <a:t> omari,</a:t>
            </a:r>
          </a:p>
          <a:p>
            <a:r>
              <a:rPr lang="sl-SI" sz="3000" b="1" dirty="0"/>
              <a:t>ob</a:t>
            </a:r>
            <a:r>
              <a:rPr lang="sl-SI" sz="3000" dirty="0"/>
              <a:t> omari,</a:t>
            </a:r>
          </a:p>
          <a:p>
            <a:r>
              <a:rPr lang="sl-SI" sz="3000" b="1" dirty="0"/>
              <a:t>v</a:t>
            </a:r>
            <a:r>
              <a:rPr lang="sl-SI" sz="3000" dirty="0"/>
              <a:t> omari,</a:t>
            </a:r>
          </a:p>
          <a:p>
            <a:r>
              <a:rPr lang="sl-SI" sz="3000" b="1" dirty="0"/>
              <a:t>pod</a:t>
            </a:r>
            <a:r>
              <a:rPr lang="sl-SI" sz="3000" dirty="0"/>
              <a:t> omaro,</a:t>
            </a:r>
          </a:p>
          <a:p>
            <a:r>
              <a:rPr lang="sl-SI" sz="3000" b="1" dirty="0"/>
              <a:t>pri</a:t>
            </a:r>
            <a:r>
              <a:rPr lang="sl-SI" sz="3000" dirty="0"/>
              <a:t> omari,</a:t>
            </a:r>
          </a:p>
          <a:p>
            <a:r>
              <a:rPr lang="sl-SI" sz="3000" b="1" dirty="0"/>
              <a:t>brez</a:t>
            </a:r>
            <a:r>
              <a:rPr lang="sl-SI" sz="3000" dirty="0"/>
              <a:t> omare, </a:t>
            </a:r>
          </a:p>
          <a:p>
            <a:r>
              <a:rPr lang="sl-SI" sz="3000" b="1" dirty="0"/>
              <a:t>zaradi</a:t>
            </a:r>
            <a:r>
              <a:rPr lang="sl-SI" sz="3000" dirty="0"/>
              <a:t> omare </a:t>
            </a:r>
          </a:p>
          <a:p>
            <a:r>
              <a:rPr lang="sl-SI" sz="3000" dirty="0"/>
              <a:t>… 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xmlns="" id="{3D0486F5-C2ED-42E0-9AF1-2E9AC350B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1" y="2031408"/>
            <a:ext cx="4974509" cy="357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01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D1A55347-550C-45EB-AB93-733CC0901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720" y="2194560"/>
            <a:ext cx="9037675" cy="4024125"/>
          </a:xfrm>
        </p:spPr>
        <p:txBody>
          <a:bodyPr/>
          <a:lstStyle/>
          <a:p>
            <a:pPr marL="0" indent="0">
              <a:buNone/>
            </a:pPr>
            <a:r>
              <a:rPr lang="sl-SI" sz="2800" dirty="0"/>
              <a:t>       Predlog nikoli ne stoji ob glagolu! 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/>
              <a:t>Imaš kaj </a:t>
            </a:r>
            <a:r>
              <a:rPr lang="sl-SI" sz="2800" strike="sngStrike" dirty="0"/>
              <a:t>za</a:t>
            </a:r>
            <a:r>
              <a:rPr lang="sl-SI" sz="2800" dirty="0"/>
              <a:t> piti? 		Imaš kaj pijače?</a:t>
            </a:r>
          </a:p>
          <a:p>
            <a:pPr marL="0" indent="0">
              <a:buNone/>
            </a:pPr>
            <a:endParaRPr lang="sl-SI" sz="2800" dirty="0"/>
          </a:p>
        </p:txBody>
      </p:sp>
      <p:cxnSp>
        <p:nvCxnSpPr>
          <p:cNvPr id="5" name="Raven puščični povezovalnik 4">
            <a:extLst>
              <a:ext uri="{FF2B5EF4-FFF2-40B4-BE49-F238E27FC236}">
                <a16:creationId xmlns:a16="http://schemas.microsoft.com/office/drawing/2014/main" xmlns="" id="{24B8EBCF-0865-4F36-8AE4-F58C98F97030}"/>
              </a:ext>
            </a:extLst>
          </p:cNvPr>
          <p:cNvCxnSpPr/>
          <p:nvPr/>
        </p:nvCxnSpPr>
        <p:spPr>
          <a:xfrm>
            <a:off x="4816548" y="3530010"/>
            <a:ext cx="10951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62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CAEFD13-CF01-4A3B-A717-19FAB964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b="1" dirty="0"/>
              <a:t>PREDLOG </a:t>
            </a:r>
            <a:r>
              <a:rPr lang="sl-SI" sz="6000" b="1" dirty="0">
                <a:solidFill>
                  <a:srgbClr val="FF0000"/>
                </a:solidFill>
              </a:rPr>
              <a:t>S</a:t>
            </a:r>
            <a:r>
              <a:rPr lang="sl-SI" b="1" dirty="0"/>
              <a:t> ali PREDLOG </a:t>
            </a:r>
            <a:r>
              <a:rPr lang="sl-SI" sz="6000" b="1" dirty="0">
                <a:solidFill>
                  <a:srgbClr val="0070C0"/>
                </a:solidFill>
              </a:rPr>
              <a:t>Z</a:t>
            </a:r>
            <a:r>
              <a:rPr lang="sl-SI" b="1" dirty="0"/>
              <a:t>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AC779D1-1E6C-49B4-9E02-B8919C9D0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627242" cy="4024125"/>
          </a:xfrm>
        </p:spPr>
        <p:txBody>
          <a:bodyPr/>
          <a:lstStyle/>
          <a:p>
            <a:r>
              <a:rPr lang="sl-SI" sz="2800" dirty="0">
                <a:solidFill>
                  <a:srgbClr val="FF0000"/>
                </a:solidFill>
              </a:rPr>
              <a:t>Predlog </a:t>
            </a:r>
            <a:r>
              <a:rPr lang="sl-SI" sz="2800" b="1" dirty="0">
                <a:solidFill>
                  <a:srgbClr val="FF0000"/>
                </a:solidFill>
              </a:rPr>
              <a:t>s</a:t>
            </a:r>
            <a:r>
              <a:rPr lang="sl-SI" sz="2800" dirty="0">
                <a:solidFill>
                  <a:srgbClr val="FF0000"/>
                </a:solidFill>
              </a:rPr>
              <a:t> uporabljamo pred soglasniki: c, č, f, h, k, p, s, š, t. </a:t>
            </a:r>
          </a:p>
          <a:p>
            <a:r>
              <a:rPr lang="sl-SI" sz="2800" dirty="0">
                <a:solidFill>
                  <a:srgbClr val="FF0000"/>
                </a:solidFill>
              </a:rPr>
              <a:t>Pri uporabi predloga </a:t>
            </a:r>
            <a:r>
              <a:rPr lang="sl-SI" sz="2800" b="1" dirty="0">
                <a:solidFill>
                  <a:srgbClr val="FF0000"/>
                </a:solidFill>
              </a:rPr>
              <a:t>s</a:t>
            </a:r>
            <a:r>
              <a:rPr lang="sl-SI" sz="2800" dirty="0">
                <a:solidFill>
                  <a:srgbClr val="FF0000"/>
                </a:solidFill>
              </a:rPr>
              <a:t> nam pomaga stavek </a:t>
            </a:r>
          </a:p>
          <a:p>
            <a:pPr marL="0" indent="0">
              <a:buNone/>
            </a:pPr>
            <a:r>
              <a:rPr lang="sl-SI" sz="2800" b="1" dirty="0">
                <a:solidFill>
                  <a:srgbClr val="FF0000"/>
                </a:solidFill>
              </a:rPr>
              <a:t>	</a:t>
            </a:r>
            <a:r>
              <a:rPr lang="sl-SI" sz="2800" b="1" u="sng" dirty="0">
                <a:solidFill>
                  <a:srgbClr val="FF0000"/>
                </a:solidFill>
              </a:rPr>
              <a:t>T</a:t>
            </a:r>
            <a:r>
              <a:rPr lang="sl-SI" sz="2800" u="sng" dirty="0">
                <a:solidFill>
                  <a:srgbClr val="FF0000"/>
                </a:solidFill>
              </a:rPr>
              <a:t>a </a:t>
            </a:r>
            <a:r>
              <a:rPr lang="sl-SI" sz="2800" b="1" u="sng" dirty="0" err="1">
                <a:solidFill>
                  <a:srgbClr val="FF0000"/>
                </a:solidFill>
              </a:rPr>
              <a:t>S</a:t>
            </a:r>
            <a:r>
              <a:rPr lang="sl-SI" sz="2800" u="sng" dirty="0" err="1">
                <a:solidFill>
                  <a:srgbClr val="FF0000"/>
                </a:solidFill>
              </a:rPr>
              <a:t>u</a:t>
            </a:r>
            <a:r>
              <a:rPr lang="sl-SI" sz="2800" b="1" u="sng" dirty="0" err="1">
                <a:solidFill>
                  <a:srgbClr val="FF0000"/>
                </a:solidFill>
              </a:rPr>
              <a:t>H</a:t>
            </a:r>
            <a:r>
              <a:rPr lang="sl-SI" sz="2800" u="sng" dirty="0" err="1">
                <a:solidFill>
                  <a:srgbClr val="FF0000"/>
                </a:solidFill>
              </a:rPr>
              <a:t>i</a:t>
            </a:r>
            <a:r>
              <a:rPr lang="sl-SI" sz="2800" u="sng" dirty="0">
                <a:solidFill>
                  <a:srgbClr val="FF0000"/>
                </a:solidFill>
              </a:rPr>
              <a:t> </a:t>
            </a:r>
            <a:r>
              <a:rPr lang="sl-SI" sz="2800" b="1" u="sng" dirty="0" err="1">
                <a:solidFill>
                  <a:srgbClr val="FF0000"/>
                </a:solidFill>
              </a:rPr>
              <a:t>ŠK</a:t>
            </a:r>
            <a:r>
              <a:rPr lang="sl-SI" sz="2800" u="sng" dirty="0" err="1">
                <a:solidFill>
                  <a:srgbClr val="FF0000"/>
                </a:solidFill>
              </a:rPr>
              <a:t>a</a:t>
            </a:r>
            <a:r>
              <a:rPr lang="sl-SI" sz="2800" b="1" u="sng" dirty="0" err="1">
                <a:solidFill>
                  <a:srgbClr val="FF0000"/>
                </a:solidFill>
              </a:rPr>
              <a:t>F</a:t>
            </a:r>
            <a:r>
              <a:rPr lang="sl-SI" sz="2800" u="sng" dirty="0" err="1">
                <a:solidFill>
                  <a:srgbClr val="FF0000"/>
                </a:solidFill>
              </a:rPr>
              <a:t>e</a:t>
            </a:r>
            <a:r>
              <a:rPr lang="sl-SI" sz="2800" b="1" u="sng" dirty="0" err="1">
                <a:solidFill>
                  <a:srgbClr val="FF0000"/>
                </a:solidFill>
              </a:rPr>
              <a:t>C</a:t>
            </a:r>
            <a:r>
              <a:rPr lang="sl-SI" sz="2800" u="sng" dirty="0">
                <a:solidFill>
                  <a:srgbClr val="FF0000"/>
                </a:solidFill>
              </a:rPr>
              <a:t> </a:t>
            </a:r>
            <a:r>
              <a:rPr lang="sl-SI" sz="2800" b="1" u="sng" dirty="0" err="1">
                <a:solidFill>
                  <a:srgbClr val="FF0000"/>
                </a:solidFill>
              </a:rPr>
              <a:t>P</a:t>
            </a:r>
            <a:r>
              <a:rPr lang="sl-SI" sz="2800" u="sng" dirty="0" err="1">
                <a:solidFill>
                  <a:srgbClr val="FF0000"/>
                </a:solidFill>
              </a:rPr>
              <a:t>u</a:t>
            </a:r>
            <a:r>
              <a:rPr lang="sl-SI" sz="2800" b="1" u="sng" dirty="0" err="1">
                <a:solidFill>
                  <a:srgbClr val="FF0000"/>
                </a:solidFill>
              </a:rPr>
              <a:t>ŠČ</a:t>
            </a:r>
            <a:r>
              <a:rPr lang="sl-SI" sz="2800" u="sng" dirty="0" err="1">
                <a:solidFill>
                  <a:srgbClr val="FF0000"/>
                </a:solidFill>
              </a:rPr>
              <a:t>a</a:t>
            </a:r>
            <a:r>
              <a:rPr lang="sl-SI" sz="2800" u="sng" dirty="0">
                <a:solidFill>
                  <a:srgbClr val="FF0000"/>
                </a:solidFill>
              </a:rPr>
              <a:t>.</a:t>
            </a:r>
          </a:p>
          <a:p>
            <a:endParaRPr lang="sl-SI" sz="2800" dirty="0"/>
          </a:p>
          <a:p>
            <a:r>
              <a:rPr lang="sl-SI" sz="2800" dirty="0">
                <a:solidFill>
                  <a:srgbClr val="0070C0"/>
                </a:solidFill>
              </a:rPr>
              <a:t>Predlog </a:t>
            </a:r>
            <a:r>
              <a:rPr lang="sl-SI" sz="2800" b="1" dirty="0">
                <a:solidFill>
                  <a:srgbClr val="0070C0"/>
                </a:solidFill>
              </a:rPr>
              <a:t>z</a:t>
            </a:r>
            <a:r>
              <a:rPr lang="sl-SI" sz="2800" dirty="0">
                <a:solidFill>
                  <a:srgbClr val="0070C0"/>
                </a:solidFill>
              </a:rPr>
              <a:t> uporabljamo </a:t>
            </a:r>
            <a:r>
              <a:rPr lang="sl-SI" sz="2800" b="1" dirty="0">
                <a:solidFill>
                  <a:srgbClr val="0070C0"/>
                </a:solidFill>
              </a:rPr>
              <a:t>pred vsemi ostalimi črkami</a:t>
            </a:r>
            <a:r>
              <a:rPr lang="sl-SI" sz="2800" dirty="0">
                <a:solidFill>
                  <a:srgbClr val="0070C0"/>
                </a:solidFill>
              </a:rPr>
              <a:t>: </a:t>
            </a:r>
          </a:p>
          <a:p>
            <a:pPr lvl="1"/>
            <a:r>
              <a:rPr lang="sl-SI" sz="2800" dirty="0">
                <a:solidFill>
                  <a:srgbClr val="0070C0"/>
                </a:solidFill>
              </a:rPr>
              <a:t>soglasniki: b, d, g, j, l, m, n, r, v, z, ž;</a:t>
            </a:r>
          </a:p>
          <a:p>
            <a:pPr lvl="1"/>
            <a:r>
              <a:rPr lang="sl-SI" sz="2800" dirty="0">
                <a:solidFill>
                  <a:srgbClr val="0070C0"/>
                </a:solidFill>
              </a:rPr>
              <a:t>pred samoglasniki: a, e, i, o, u;</a:t>
            </a:r>
          </a:p>
          <a:p>
            <a:pPr marL="0" indent="0">
              <a:buNone/>
            </a:pPr>
            <a:r>
              <a:rPr lang="sl-SI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6337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5EA1501-6F38-413B-A323-0C5BEF44A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1" y="764373"/>
            <a:ext cx="7003312" cy="1293028"/>
          </a:xfrm>
        </p:spPr>
        <p:txBody>
          <a:bodyPr/>
          <a:lstStyle/>
          <a:p>
            <a:r>
              <a:rPr lang="sl-SI" b="1" dirty="0" err="1"/>
              <a:t>PredlogA</a:t>
            </a:r>
            <a:r>
              <a:rPr lang="sl-SI" b="1" dirty="0"/>
              <a:t> </a:t>
            </a:r>
            <a:r>
              <a:rPr lang="sl-SI" sz="6000" b="1" dirty="0"/>
              <a:t>na</a:t>
            </a:r>
            <a:r>
              <a:rPr lang="sl-SI" b="1" dirty="0"/>
              <a:t> – </a:t>
            </a:r>
            <a:r>
              <a:rPr lang="sl-SI" sz="6000" b="1" dirty="0">
                <a:solidFill>
                  <a:srgbClr val="0070C0"/>
                </a:solidFill>
              </a:rPr>
              <a:t>z</a:t>
            </a:r>
            <a:r>
              <a:rPr lang="sl-SI" sz="6000" b="1" dirty="0"/>
              <a:t>/</a:t>
            </a:r>
            <a:r>
              <a:rPr lang="sl-SI" sz="6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BBFAE719-67BE-43C3-905B-C3CAAF409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337" y="2194560"/>
            <a:ext cx="8276861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/>
              <a:t>Predlog </a:t>
            </a:r>
            <a:r>
              <a:rPr lang="sl-SI" sz="2800" b="1" dirty="0"/>
              <a:t>na</a:t>
            </a:r>
            <a:r>
              <a:rPr lang="sl-SI" sz="2800" dirty="0"/>
              <a:t> pomeni gibanje na vrh nečesa, </a:t>
            </a:r>
          </a:p>
          <a:p>
            <a:pPr marL="0" indent="0">
              <a:buNone/>
            </a:pPr>
            <a:r>
              <a:rPr lang="sl-SI" sz="2800" dirty="0"/>
              <a:t>		gibanje navzdol pa predlog </a:t>
            </a:r>
            <a:r>
              <a:rPr lang="sl-SI" sz="2800" b="1" dirty="0"/>
              <a:t>z/s</a:t>
            </a:r>
            <a:r>
              <a:rPr lang="sl-SI" sz="2800" dirty="0"/>
              <a:t>.</a:t>
            </a:r>
          </a:p>
        </p:txBody>
      </p:sp>
      <p:sp>
        <p:nvSpPr>
          <p:cNvPr id="4" name="Prostoročno: oblika 3">
            <a:extLst>
              <a:ext uri="{FF2B5EF4-FFF2-40B4-BE49-F238E27FC236}">
                <a16:creationId xmlns:a16="http://schemas.microsoft.com/office/drawing/2014/main" xmlns="" id="{E4212EB9-0F8F-4266-BE81-14F15E52FD0C}"/>
              </a:ext>
            </a:extLst>
          </p:cNvPr>
          <p:cNvSpPr/>
          <p:nvPr/>
        </p:nvSpPr>
        <p:spPr>
          <a:xfrm>
            <a:off x="3391786" y="4199860"/>
            <a:ext cx="3668233" cy="1829843"/>
          </a:xfrm>
          <a:custGeom>
            <a:avLst/>
            <a:gdLst>
              <a:gd name="connsiteX0" fmla="*/ 0 w 3668233"/>
              <a:gd name="connsiteY0" fmla="*/ 1786270 h 1829843"/>
              <a:gd name="connsiteX1" fmla="*/ 74428 w 3668233"/>
              <a:gd name="connsiteY1" fmla="*/ 1711842 h 1829843"/>
              <a:gd name="connsiteX2" fmla="*/ 106326 w 3668233"/>
              <a:gd name="connsiteY2" fmla="*/ 1679945 h 1829843"/>
              <a:gd name="connsiteX3" fmla="*/ 148856 w 3668233"/>
              <a:gd name="connsiteY3" fmla="*/ 1616149 h 1829843"/>
              <a:gd name="connsiteX4" fmla="*/ 159488 w 3668233"/>
              <a:gd name="connsiteY4" fmla="*/ 1573619 h 1829843"/>
              <a:gd name="connsiteX5" fmla="*/ 212651 w 3668233"/>
              <a:gd name="connsiteY5" fmla="*/ 1531089 h 1829843"/>
              <a:gd name="connsiteX6" fmla="*/ 223284 w 3668233"/>
              <a:gd name="connsiteY6" fmla="*/ 1499191 h 1829843"/>
              <a:gd name="connsiteX7" fmla="*/ 255181 w 3668233"/>
              <a:gd name="connsiteY7" fmla="*/ 1477926 h 1829843"/>
              <a:gd name="connsiteX8" fmla="*/ 276447 w 3668233"/>
              <a:gd name="connsiteY8" fmla="*/ 1456661 h 1829843"/>
              <a:gd name="connsiteX9" fmla="*/ 297712 w 3668233"/>
              <a:gd name="connsiteY9" fmla="*/ 1424763 h 1829843"/>
              <a:gd name="connsiteX10" fmla="*/ 340242 w 3668233"/>
              <a:gd name="connsiteY10" fmla="*/ 1350335 h 1829843"/>
              <a:gd name="connsiteX11" fmla="*/ 446567 w 3668233"/>
              <a:gd name="connsiteY11" fmla="*/ 1254642 h 1829843"/>
              <a:gd name="connsiteX12" fmla="*/ 489098 w 3668233"/>
              <a:gd name="connsiteY12" fmla="*/ 1190847 h 1829843"/>
              <a:gd name="connsiteX13" fmla="*/ 520995 w 3668233"/>
              <a:gd name="connsiteY13" fmla="*/ 1158949 h 1829843"/>
              <a:gd name="connsiteX14" fmla="*/ 542261 w 3668233"/>
              <a:gd name="connsiteY14" fmla="*/ 1116419 h 1829843"/>
              <a:gd name="connsiteX15" fmla="*/ 584791 w 3668233"/>
              <a:gd name="connsiteY15" fmla="*/ 1052624 h 1829843"/>
              <a:gd name="connsiteX16" fmla="*/ 627321 w 3668233"/>
              <a:gd name="connsiteY16" fmla="*/ 988828 h 1829843"/>
              <a:gd name="connsiteX17" fmla="*/ 648586 w 3668233"/>
              <a:gd name="connsiteY17" fmla="*/ 956931 h 1829843"/>
              <a:gd name="connsiteX18" fmla="*/ 659219 w 3668233"/>
              <a:gd name="connsiteY18" fmla="*/ 925033 h 1829843"/>
              <a:gd name="connsiteX19" fmla="*/ 733647 w 3668233"/>
              <a:gd name="connsiteY19" fmla="*/ 829340 h 1829843"/>
              <a:gd name="connsiteX20" fmla="*/ 776177 w 3668233"/>
              <a:gd name="connsiteY20" fmla="*/ 733647 h 1829843"/>
              <a:gd name="connsiteX21" fmla="*/ 839972 w 3668233"/>
              <a:gd name="connsiteY21" fmla="*/ 606056 h 1829843"/>
              <a:gd name="connsiteX22" fmla="*/ 903767 w 3668233"/>
              <a:gd name="connsiteY22" fmla="*/ 489098 h 1829843"/>
              <a:gd name="connsiteX23" fmla="*/ 925033 w 3668233"/>
              <a:gd name="connsiteY23" fmla="*/ 467833 h 1829843"/>
              <a:gd name="connsiteX24" fmla="*/ 956930 w 3668233"/>
              <a:gd name="connsiteY24" fmla="*/ 404038 h 1829843"/>
              <a:gd name="connsiteX25" fmla="*/ 1010093 w 3668233"/>
              <a:gd name="connsiteY25" fmla="*/ 361507 h 1829843"/>
              <a:gd name="connsiteX26" fmla="*/ 1031358 w 3668233"/>
              <a:gd name="connsiteY26" fmla="*/ 329610 h 1829843"/>
              <a:gd name="connsiteX27" fmla="*/ 1063256 w 3668233"/>
              <a:gd name="connsiteY27" fmla="*/ 318977 h 1829843"/>
              <a:gd name="connsiteX28" fmla="*/ 1127051 w 3668233"/>
              <a:gd name="connsiteY28" fmla="*/ 276447 h 1829843"/>
              <a:gd name="connsiteX29" fmla="*/ 1190847 w 3668233"/>
              <a:gd name="connsiteY29" fmla="*/ 233917 h 1829843"/>
              <a:gd name="connsiteX30" fmla="*/ 1222744 w 3668233"/>
              <a:gd name="connsiteY30" fmla="*/ 212652 h 1829843"/>
              <a:gd name="connsiteX31" fmla="*/ 1244009 w 3668233"/>
              <a:gd name="connsiteY31" fmla="*/ 180754 h 1829843"/>
              <a:gd name="connsiteX32" fmla="*/ 1275907 w 3668233"/>
              <a:gd name="connsiteY32" fmla="*/ 159489 h 1829843"/>
              <a:gd name="connsiteX33" fmla="*/ 1360967 w 3668233"/>
              <a:gd name="connsiteY33" fmla="*/ 127591 h 1829843"/>
              <a:gd name="connsiteX34" fmla="*/ 1456661 w 3668233"/>
              <a:gd name="connsiteY34" fmla="*/ 74428 h 1829843"/>
              <a:gd name="connsiteX35" fmla="*/ 1531088 w 3668233"/>
              <a:gd name="connsiteY35" fmla="*/ 42531 h 1829843"/>
              <a:gd name="connsiteX36" fmla="*/ 1616149 w 3668233"/>
              <a:gd name="connsiteY36" fmla="*/ 21266 h 1829843"/>
              <a:gd name="connsiteX37" fmla="*/ 1679944 w 3668233"/>
              <a:gd name="connsiteY37" fmla="*/ 0 h 1829843"/>
              <a:gd name="connsiteX38" fmla="*/ 1977656 w 3668233"/>
              <a:gd name="connsiteY38" fmla="*/ 21266 h 1829843"/>
              <a:gd name="connsiteX39" fmla="*/ 2041451 w 3668233"/>
              <a:gd name="connsiteY39" fmla="*/ 42531 h 1829843"/>
              <a:gd name="connsiteX40" fmla="*/ 2105247 w 3668233"/>
              <a:gd name="connsiteY40" fmla="*/ 63796 h 1829843"/>
              <a:gd name="connsiteX41" fmla="*/ 2200940 w 3668233"/>
              <a:gd name="connsiteY41" fmla="*/ 95693 h 1829843"/>
              <a:gd name="connsiteX42" fmla="*/ 2232837 w 3668233"/>
              <a:gd name="connsiteY42" fmla="*/ 106326 h 1829843"/>
              <a:gd name="connsiteX43" fmla="*/ 2296633 w 3668233"/>
              <a:gd name="connsiteY43" fmla="*/ 138224 h 1829843"/>
              <a:gd name="connsiteX44" fmla="*/ 2328530 w 3668233"/>
              <a:gd name="connsiteY44" fmla="*/ 159489 h 1829843"/>
              <a:gd name="connsiteX45" fmla="*/ 2392326 w 3668233"/>
              <a:gd name="connsiteY45" fmla="*/ 180754 h 1829843"/>
              <a:gd name="connsiteX46" fmla="*/ 2456121 w 3668233"/>
              <a:gd name="connsiteY46" fmla="*/ 223284 h 1829843"/>
              <a:gd name="connsiteX47" fmla="*/ 2488019 w 3668233"/>
              <a:gd name="connsiteY47" fmla="*/ 244549 h 1829843"/>
              <a:gd name="connsiteX48" fmla="*/ 2498651 w 3668233"/>
              <a:gd name="connsiteY48" fmla="*/ 276447 h 1829843"/>
              <a:gd name="connsiteX49" fmla="*/ 2562447 w 3668233"/>
              <a:gd name="connsiteY49" fmla="*/ 350875 h 1829843"/>
              <a:gd name="connsiteX50" fmla="*/ 2583712 w 3668233"/>
              <a:gd name="connsiteY50" fmla="*/ 382773 h 1829843"/>
              <a:gd name="connsiteX51" fmla="*/ 2647507 w 3668233"/>
              <a:gd name="connsiteY51" fmla="*/ 446568 h 1829843"/>
              <a:gd name="connsiteX52" fmla="*/ 2679405 w 3668233"/>
              <a:gd name="connsiteY52" fmla="*/ 478466 h 1829843"/>
              <a:gd name="connsiteX53" fmla="*/ 2711302 w 3668233"/>
              <a:gd name="connsiteY53" fmla="*/ 510363 h 1829843"/>
              <a:gd name="connsiteX54" fmla="*/ 2732567 w 3668233"/>
              <a:gd name="connsiteY54" fmla="*/ 542261 h 1829843"/>
              <a:gd name="connsiteX55" fmla="*/ 2743200 w 3668233"/>
              <a:gd name="connsiteY55" fmla="*/ 574159 h 1829843"/>
              <a:gd name="connsiteX56" fmla="*/ 2775098 w 3668233"/>
              <a:gd name="connsiteY56" fmla="*/ 606056 h 1829843"/>
              <a:gd name="connsiteX57" fmla="*/ 2806995 w 3668233"/>
              <a:gd name="connsiteY57" fmla="*/ 669852 h 1829843"/>
              <a:gd name="connsiteX58" fmla="*/ 2817628 w 3668233"/>
              <a:gd name="connsiteY58" fmla="*/ 701749 h 1829843"/>
              <a:gd name="connsiteX59" fmla="*/ 2860158 w 3668233"/>
              <a:gd name="connsiteY59" fmla="*/ 765545 h 1829843"/>
              <a:gd name="connsiteX60" fmla="*/ 2881423 w 3668233"/>
              <a:gd name="connsiteY60" fmla="*/ 797442 h 1829843"/>
              <a:gd name="connsiteX61" fmla="*/ 2902688 w 3668233"/>
              <a:gd name="connsiteY61" fmla="*/ 829340 h 1829843"/>
              <a:gd name="connsiteX62" fmla="*/ 2987749 w 3668233"/>
              <a:gd name="connsiteY62" fmla="*/ 914400 h 1829843"/>
              <a:gd name="connsiteX63" fmla="*/ 3009014 w 3668233"/>
              <a:gd name="connsiteY63" fmla="*/ 935666 h 1829843"/>
              <a:gd name="connsiteX64" fmla="*/ 3019647 w 3668233"/>
              <a:gd name="connsiteY64" fmla="*/ 967563 h 1829843"/>
              <a:gd name="connsiteX65" fmla="*/ 3083442 w 3668233"/>
              <a:gd name="connsiteY65" fmla="*/ 1063256 h 1829843"/>
              <a:gd name="connsiteX66" fmla="*/ 3104707 w 3668233"/>
              <a:gd name="connsiteY66" fmla="*/ 1095154 h 1829843"/>
              <a:gd name="connsiteX67" fmla="*/ 3125972 w 3668233"/>
              <a:gd name="connsiteY67" fmla="*/ 1158949 h 1829843"/>
              <a:gd name="connsiteX68" fmla="*/ 3168502 w 3668233"/>
              <a:gd name="connsiteY68" fmla="*/ 1222745 h 1829843"/>
              <a:gd name="connsiteX69" fmla="*/ 3211033 w 3668233"/>
              <a:gd name="connsiteY69" fmla="*/ 1318438 h 1829843"/>
              <a:gd name="connsiteX70" fmla="*/ 3232298 w 3668233"/>
              <a:gd name="connsiteY70" fmla="*/ 1382233 h 1829843"/>
              <a:gd name="connsiteX71" fmla="*/ 3242930 w 3668233"/>
              <a:gd name="connsiteY71" fmla="*/ 1414131 h 1829843"/>
              <a:gd name="connsiteX72" fmla="*/ 3253563 w 3668233"/>
              <a:gd name="connsiteY72" fmla="*/ 1456661 h 1829843"/>
              <a:gd name="connsiteX73" fmla="*/ 3274828 w 3668233"/>
              <a:gd name="connsiteY73" fmla="*/ 1520456 h 1829843"/>
              <a:gd name="connsiteX74" fmla="*/ 3327991 w 3668233"/>
              <a:gd name="connsiteY74" fmla="*/ 1584252 h 1829843"/>
              <a:gd name="connsiteX75" fmla="*/ 3359888 w 3668233"/>
              <a:gd name="connsiteY75" fmla="*/ 1648047 h 1829843"/>
              <a:gd name="connsiteX76" fmla="*/ 3455581 w 3668233"/>
              <a:gd name="connsiteY76" fmla="*/ 1701210 h 1829843"/>
              <a:gd name="connsiteX77" fmla="*/ 3476847 w 3668233"/>
              <a:gd name="connsiteY77" fmla="*/ 1722475 h 1829843"/>
              <a:gd name="connsiteX78" fmla="*/ 3498112 w 3668233"/>
              <a:gd name="connsiteY78" fmla="*/ 1786270 h 1829843"/>
              <a:gd name="connsiteX79" fmla="*/ 3572540 w 3668233"/>
              <a:gd name="connsiteY79" fmla="*/ 1818168 h 1829843"/>
              <a:gd name="connsiteX80" fmla="*/ 3604437 w 3668233"/>
              <a:gd name="connsiteY80" fmla="*/ 1828800 h 1829843"/>
              <a:gd name="connsiteX81" fmla="*/ 3668233 w 3668233"/>
              <a:gd name="connsiteY81" fmla="*/ 1828800 h 1829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3668233" h="1829843">
                <a:moveTo>
                  <a:pt x="0" y="1786270"/>
                </a:moveTo>
                <a:cubicBezTo>
                  <a:pt x="108237" y="1699681"/>
                  <a:pt x="15182" y="1782937"/>
                  <a:pt x="74428" y="1711842"/>
                </a:cubicBezTo>
                <a:cubicBezTo>
                  <a:pt x="84054" y="1700291"/>
                  <a:pt x="97094" y="1691814"/>
                  <a:pt x="106326" y="1679945"/>
                </a:cubicBezTo>
                <a:cubicBezTo>
                  <a:pt x="122017" y="1659771"/>
                  <a:pt x="148856" y="1616149"/>
                  <a:pt x="148856" y="1616149"/>
                </a:cubicBezTo>
                <a:cubicBezTo>
                  <a:pt x="152400" y="1601972"/>
                  <a:pt x="152953" y="1586689"/>
                  <a:pt x="159488" y="1573619"/>
                </a:cubicBezTo>
                <a:cubicBezTo>
                  <a:pt x="167062" y="1558470"/>
                  <a:pt x="201384" y="1538600"/>
                  <a:pt x="212651" y="1531089"/>
                </a:cubicBezTo>
                <a:cubicBezTo>
                  <a:pt x="216195" y="1520456"/>
                  <a:pt x="216283" y="1507943"/>
                  <a:pt x="223284" y="1499191"/>
                </a:cubicBezTo>
                <a:cubicBezTo>
                  <a:pt x="231267" y="1489213"/>
                  <a:pt x="245203" y="1485909"/>
                  <a:pt x="255181" y="1477926"/>
                </a:cubicBezTo>
                <a:cubicBezTo>
                  <a:pt x="263009" y="1471664"/>
                  <a:pt x="270185" y="1464489"/>
                  <a:pt x="276447" y="1456661"/>
                </a:cubicBezTo>
                <a:cubicBezTo>
                  <a:pt x="284430" y="1446682"/>
                  <a:pt x="291372" y="1435858"/>
                  <a:pt x="297712" y="1424763"/>
                </a:cubicBezTo>
                <a:cubicBezTo>
                  <a:pt x="312555" y="1398787"/>
                  <a:pt x="319970" y="1372859"/>
                  <a:pt x="340242" y="1350335"/>
                </a:cubicBezTo>
                <a:cubicBezTo>
                  <a:pt x="402839" y="1280783"/>
                  <a:pt x="393077" y="1290303"/>
                  <a:pt x="446567" y="1254642"/>
                </a:cubicBezTo>
                <a:cubicBezTo>
                  <a:pt x="460744" y="1233377"/>
                  <a:pt x="471026" y="1208919"/>
                  <a:pt x="489098" y="1190847"/>
                </a:cubicBezTo>
                <a:cubicBezTo>
                  <a:pt x="499730" y="1180214"/>
                  <a:pt x="512255" y="1171185"/>
                  <a:pt x="520995" y="1158949"/>
                </a:cubicBezTo>
                <a:cubicBezTo>
                  <a:pt x="530208" y="1146051"/>
                  <a:pt x="534106" y="1130010"/>
                  <a:pt x="542261" y="1116419"/>
                </a:cubicBezTo>
                <a:cubicBezTo>
                  <a:pt x="555410" y="1094504"/>
                  <a:pt x="570614" y="1073889"/>
                  <a:pt x="584791" y="1052624"/>
                </a:cubicBezTo>
                <a:lnTo>
                  <a:pt x="627321" y="988828"/>
                </a:lnTo>
                <a:cubicBezTo>
                  <a:pt x="634409" y="978196"/>
                  <a:pt x="644545" y="969054"/>
                  <a:pt x="648586" y="956931"/>
                </a:cubicBezTo>
                <a:cubicBezTo>
                  <a:pt x="652130" y="946298"/>
                  <a:pt x="653776" y="934830"/>
                  <a:pt x="659219" y="925033"/>
                </a:cubicBezTo>
                <a:cubicBezTo>
                  <a:pt x="691014" y="867803"/>
                  <a:pt x="694901" y="868086"/>
                  <a:pt x="733647" y="829340"/>
                </a:cubicBezTo>
                <a:cubicBezTo>
                  <a:pt x="758953" y="753422"/>
                  <a:pt x="742478" y="784196"/>
                  <a:pt x="776177" y="733647"/>
                </a:cubicBezTo>
                <a:cubicBezTo>
                  <a:pt x="829626" y="573301"/>
                  <a:pt x="757528" y="770944"/>
                  <a:pt x="839972" y="606056"/>
                </a:cubicBezTo>
                <a:cubicBezTo>
                  <a:pt x="856089" y="573823"/>
                  <a:pt x="877870" y="521469"/>
                  <a:pt x="903767" y="489098"/>
                </a:cubicBezTo>
                <a:cubicBezTo>
                  <a:pt x="910029" y="481270"/>
                  <a:pt x="917944" y="474921"/>
                  <a:pt x="925033" y="467833"/>
                </a:cubicBezTo>
                <a:cubicBezTo>
                  <a:pt x="933680" y="441889"/>
                  <a:pt x="936318" y="424650"/>
                  <a:pt x="956930" y="404038"/>
                </a:cubicBezTo>
                <a:cubicBezTo>
                  <a:pt x="1012198" y="348771"/>
                  <a:pt x="968003" y="414121"/>
                  <a:pt x="1010093" y="361507"/>
                </a:cubicBezTo>
                <a:cubicBezTo>
                  <a:pt x="1018076" y="351529"/>
                  <a:pt x="1021380" y="337593"/>
                  <a:pt x="1031358" y="329610"/>
                </a:cubicBezTo>
                <a:cubicBezTo>
                  <a:pt x="1040110" y="322609"/>
                  <a:pt x="1053459" y="324420"/>
                  <a:pt x="1063256" y="318977"/>
                </a:cubicBezTo>
                <a:cubicBezTo>
                  <a:pt x="1085597" y="306565"/>
                  <a:pt x="1105786" y="290624"/>
                  <a:pt x="1127051" y="276447"/>
                </a:cubicBezTo>
                <a:lnTo>
                  <a:pt x="1190847" y="233917"/>
                </a:lnTo>
                <a:lnTo>
                  <a:pt x="1222744" y="212652"/>
                </a:lnTo>
                <a:cubicBezTo>
                  <a:pt x="1229832" y="202019"/>
                  <a:pt x="1234973" y="189790"/>
                  <a:pt x="1244009" y="180754"/>
                </a:cubicBezTo>
                <a:cubicBezTo>
                  <a:pt x="1253045" y="171718"/>
                  <a:pt x="1264812" y="165829"/>
                  <a:pt x="1275907" y="159489"/>
                </a:cubicBezTo>
                <a:cubicBezTo>
                  <a:pt x="1319152" y="134778"/>
                  <a:pt x="1314452" y="139220"/>
                  <a:pt x="1360967" y="127591"/>
                </a:cubicBezTo>
                <a:cubicBezTo>
                  <a:pt x="1485299" y="44704"/>
                  <a:pt x="1378060" y="108115"/>
                  <a:pt x="1456661" y="74428"/>
                </a:cubicBezTo>
                <a:cubicBezTo>
                  <a:pt x="1507491" y="52644"/>
                  <a:pt x="1485374" y="54998"/>
                  <a:pt x="1531088" y="42531"/>
                </a:cubicBezTo>
                <a:cubicBezTo>
                  <a:pt x="1559284" y="34841"/>
                  <a:pt x="1588423" y="30509"/>
                  <a:pt x="1616149" y="21266"/>
                </a:cubicBezTo>
                <a:lnTo>
                  <a:pt x="1679944" y="0"/>
                </a:lnTo>
                <a:cubicBezTo>
                  <a:pt x="1711253" y="1566"/>
                  <a:pt x="1906671" y="6055"/>
                  <a:pt x="1977656" y="21266"/>
                </a:cubicBezTo>
                <a:cubicBezTo>
                  <a:pt x="1999574" y="25963"/>
                  <a:pt x="2020186" y="35443"/>
                  <a:pt x="2041451" y="42531"/>
                </a:cubicBezTo>
                <a:lnTo>
                  <a:pt x="2105247" y="63796"/>
                </a:lnTo>
                <a:lnTo>
                  <a:pt x="2200940" y="95693"/>
                </a:lnTo>
                <a:cubicBezTo>
                  <a:pt x="2211572" y="99237"/>
                  <a:pt x="2223512" y="100109"/>
                  <a:pt x="2232837" y="106326"/>
                </a:cubicBezTo>
                <a:cubicBezTo>
                  <a:pt x="2324257" y="167271"/>
                  <a:pt x="2208587" y="94200"/>
                  <a:pt x="2296633" y="138224"/>
                </a:cubicBezTo>
                <a:cubicBezTo>
                  <a:pt x="2308062" y="143939"/>
                  <a:pt x="2316853" y="154299"/>
                  <a:pt x="2328530" y="159489"/>
                </a:cubicBezTo>
                <a:cubicBezTo>
                  <a:pt x="2349014" y="168593"/>
                  <a:pt x="2373675" y="168320"/>
                  <a:pt x="2392326" y="180754"/>
                </a:cubicBezTo>
                <a:lnTo>
                  <a:pt x="2456121" y="223284"/>
                </a:lnTo>
                <a:lnTo>
                  <a:pt x="2488019" y="244549"/>
                </a:lnTo>
                <a:cubicBezTo>
                  <a:pt x="2491563" y="255182"/>
                  <a:pt x="2493090" y="266716"/>
                  <a:pt x="2498651" y="276447"/>
                </a:cubicBezTo>
                <a:cubicBezTo>
                  <a:pt x="2527609" y="327124"/>
                  <a:pt x="2528169" y="309741"/>
                  <a:pt x="2562447" y="350875"/>
                </a:cubicBezTo>
                <a:cubicBezTo>
                  <a:pt x="2570628" y="360692"/>
                  <a:pt x="2575222" y="373222"/>
                  <a:pt x="2583712" y="382773"/>
                </a:cubicBezTo>
                <a:cubicBezTo>
                  <a:pt x="2603692" y="405250"/>
                  <a:pt x="2626242" y="425303"/>
                  <a:pt x="2647507" y="446568"/>
                </a:cubicBezTo>
                <a:lnTo>
                  <a:pt x="2679405" y="478466"/>
                </a:lnTo>
                <a:cubicBezTo>
                  <a:pt x="2690037" y="489098"/>
                  <a:pt x="2702961" y="497852"/>
                  <a:pt x="2711302" y="510363"/>
                </a:cubicBezTo>
                <a:cubicBezTo>
                  <a:pt x="2718390" y="520996"/>
                  <a:pt x="2726852" y="530831"/>
                  <a:pt x="2732567" y="542261"/>
                </a:cubicBezTo>
                <a:cubicBezTo>
                  <a:pt x="2737579" y="552286"/>
                  <a:pt x="2736983" y="564834"/>
                  <a:pt x="2743200" y="574159"/>
                </a:cubicBezTo>
                <a:cubicBezTo>
                  <a:pt x="2751541" y="586670"/>
                  <a:pt x="2764465" y="595424"/>
                  <a:pt x="2775098" y="606056"/>
                </a:cubicBezTo>
                <a:cubicBezTo>
                  <a:pt x="2801818" y="686222"/>
                  <a:pt x="2765777" y="587417"/>
                  <a:pt x="2806995" y="669852"/>
                </a:cubicBezTo>
                <a:cubicBezTo>
                  <a:pt x="2812007" y="679876"/>
                  <a:pt x="2812185" y="691952"/>
                  <a:pt x="2817628" y="701749"/>
                </a:cubicBezTo>
                <a:cubicBezTo>
                  <a:pt x="2830040" y="724090"/>
                  <a:pt x="2845981" y="744280"/>
                  <a:pt x="2860158" y="765545"/>
                </a:cubicBezTo>
                <a:lnTo>
                  <a:pt x="2881423" y="797442"/>
                </a:lnTo>
                <a:cubicBezTo>
                  <a:pt x="2888511" y="808075"/>
                  <a:pt x="2893652" y="820304"/>
                  <a:pt x="2902688" y="829340"/>
                </a:cubicBezTo>
                <a:lnTo>
                  <a:pt x="2987749" y="914400"/>
                </a:lnTo>
                <a:lnTo>
                  <a:pt x="3009014" y="935666"/>
                </a:lnTo>
                <a:cubicBezTo>
                  <a:pt x="3012558" y="946298"/>
                  <a:pt x="3014204" y="957766"/>
                  <a:pt x="3019647" y="967563"/>
                </a:cubicBezTo>
                <a:cubicBezTo>
                  <a:pt x="3019656" y="967580"/>
                  <a:pt x="3072804" y="1047299"/>
                  <a:pt x="3083442" y="1063256"/>
                </a:cubicBezTo>
                <a:cubicBezTo>
                  <a:pt x="3090530" y="1073889"/>
                  <a:pt x="3100666" y="1083031"/>
                  <a:pt x="3104707" y="1095154"/>
                </a:cubicBezTo>
                <a:cubicBezTo>
                  <a:pt x="3111795" y="1116419"/>
                  <a:pt x="3113538" y="1140298"/>
                  <a:pt x="3125972" y="1158949"/>
                </a:cubicBezTo>
                <a:cubicBezTo>
                  <a:pt x="3140149" y="1180214"/>
                  <a:pt x="3160420" y="1198499"/>
                  <a:pt x="3168502" y="1222745"/>
                </a:cubicBezTo>
                <a:cubicBezTo>
                  <a:pt x="3193808" y="1298663"/>
                  <a:pt x="3177333" y="1267890"/>
                  <a:pt x="3211033" y="1318438"/>
                </a:cubicBezTo>
                <a:lnTo>
                  <a:pt x="3232298" y="1382233"/>
                </a:lnTo>
                <a:cubicBezTo>
                  <a:pt x="3235842" y="1392866"/>
                  <a:pt x="3240212" y="1403258"/>
                  <a:pt x="3242930" y="1414131"/>
                </a:cubicBezTo>
                <a:cubicBezTo>
                  <a:pt x="3246474" y="1428308"/>
                  <a:pt x="3249364" y="1442664"/>
                  <a:pt x="3253563" y="1456661"/>
                </a:cubicBezTo>
                <a:cubicBezTo>
                  <a:pt x="3260004" y="1478131"/>
                  <a:pt x="3262394" y="1501805"/>
                  <a:pt x="3274828" y="1520456"/>
                </a:cubicBezTo>
                <a:cubicBezTo>
                  <a:pt x="3304434" y="1564865"/>
                  <a:pt x="3287057" y="1543318"/>
                  <a:pt x="3327991" y="1584252"/>
                </a:cubicBezTo>
                <a:cubicBezTo>
                  <a:pt x="3335575" y="1607005"/>
                  <a:pt x="3340489" y="1631073"/>
                  <a:pt x="3359888" y="1648047"/>
                </a:cubicBezTo>
                <a:cubicBezTo>
                  <a:pt x="3404884" y="1687418"/>
                  <a:pt x="3411772" y="1686606"/>
                  <a:pt x="3455581" y="1701210"/>
                </a:cubicBezTo>
                <a:cubicBezTo>
                  <a:pt x="3462670" y="1708298"/>
                  <a:pt x="3472364" y="1713509"/>
                  <a:pt x="3476847" y="1722475"/>
                </a:cubicBezTo>
                <a:cubicBezTo>
                  <a:pt x="3486872" y="1742524"/>
                  <a:pt x="3479461" y="1773836"/>
                  <a:pt x="3498112" y="1786270"/>
                </a:cubicBezTo>
                <a:cubicBezTo>
                  <a:pt x="3546670" y="1818642"/>
                  <a:pt x="3512464" y="1801003"/>
                  <a:pt x="3572540" y="1818168"/>
                </a:cubicBezTo>
                <a:cubicBezTo>
                  <a:pt x="3583316" y="1821247"/>
                  <a:pt x="3593298" y="1827562"/>
                  <a:pt x="3604437" y="1828800"/>
                </a:cubicBezTo>
                <a:cubicBezTo>
                  <a:pt x="3625572" y="1831148"/>
                  <a:pt x="3646968" y="1828800"/>
                  <a:pt x="3668233" y="182880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xmlns="" id="{0DCCF781-0DCD-47D1-8718-760C0B54EAC5}"/>
              </a:ext>
            </a:extLst>
          </p:cNvPr>
          <p:cNvSpPr txBox="1"/>
          <p:nvPr/>
        </p:nvSpPr>
        <p:spPr>
          <a:xfrm>
            <a:off x="4720857" y="3530008"/>
            <a:ext cx="1541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/>
              <a:t>NA</a:t>
            </a:r>
          </a:p>
        </p:txBody>
      </p: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xmlns="" id="{087E6736-CB5F-4BF8-966D-88D068C9D307}"/>
              </a:ext>
            </a:extLst>
          </p:cNvPr>
          <p:cNvCxnSpPr/>
          <p:nvPr/>
        </p:nvCxnSpPr>
        <p:spPr>
          <a:xfrm flipV="1">
            <a:off x="3391786" y="4206622"/>
            <a:ext cx="914400" cy="1194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>
            <a:extLst>
              <a:ext uri="{FF2B5EF4-FFF2-40B4-BE49-F238E27FC236}">
                <a16:creationId xmlns:a16="http://schemas.microsoft.com/office/drawing/2014/main" xmlns="" id="{03E6AAAC-DA1A-44F0-A1C5-A49131C3FE2B}"/>
              </a:ext>
            </a:extLst>
          </p:cNvPr>
          <p:cNvCxnSpPr/>
          <p:nvPr/>
        </p:nvCxnSpPr>
        <p:spPr>
          <a:xfrm>
            <a:off x="6096000" y="4199860"/>
            <a:ext cx="687572" cy="914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jeZBesedilom 9">
            <a:extLst>
              <a:ext uri="{FF2B5EF4-FFF2-40B4-BE49-F238E27FC236}">
                <a16:creationId xmlns:a16="http://schemas.microsoft.com/office/drawing/2014/main" xmlns="" id="{D14F3945-373B-4291-AC95-AECBEAC58C91}"/>
              </a:ext>
            </a:extLst>
          </p:cNvPr>
          <p:cNvSpPr txBox="1"/>
          <p:nvPr/>
        </p:nvSpPr>
        <p:spPr>
          <a:xfrm>
            <a:off x="6875721" y="5321817"/>
            <a:ext cx="1407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>
                <a:solidFill>
                  <a:srgbClr val="0070C0"/>
                </a:solidFill>
              </a:rPr>
              <a:t>Z</a:t>
            </a:r>
            <a:r>
              <a:rPr lang="sl-SI" sz="4000" b="1" dirty="0"/>
              <a:t>/</a:t>
            </a:r>
            <a:r>
              <a:rPr lang="sl-SI" sz="4000" b="1" dirty="0">
                <a:solidFill>
                  <a:srgbClr val="FF000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4910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D3C25FD-45B3-40FB-A524-DEA15200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cap="none" dirty="0"/>
              <a:t>Pošiljamo ti pozdrave iz/z/s morja?</a:t>
            </a:r>
            <a:br>
              <a:rPr lang="sl-SI" cap="none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FAC3A7A0-552B-458A-BFE5-B10E64AD5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952" y="2194560"/>
            <a:ext cx="10661248" cy="4024125"/>
          </a:xfrm>
        </p:spPr>
        <p:txBody>
          <a:bodyPr>
            <a:normAutofit/>
          </a:bodyPr>
          <a:lstStyle/>
          <a:p>
            <a:r>
              <a:rPr lang="sl-SI" sz="2800" dirty="0"/>
              <a:t>Predlog</a:t>
            </a:r>
            <a:r>
              <a:rPr lang="sl-SI" sz="2800" b="1" dirty="0"/>
              <a:t> s</a:t>
            </a:r>
            <a:r>
              <a:rPr lang="sl-SI" sz="2800" dirty="0"/>
              <a:t> </a:t>
            </a:r>
            <a:r>
              <a:rPr lang="sl-SI" sz="2800" b="1" dirty="0"/>
              <a:t>m</a:t>
            </a:r>
            <a:r>
              <a:rPr lang="sl-SI" sz="2800" dirty="0"/>
              <a:t>orja ne more biti pravilen, ker črke </a:t>
            </a:r>
            <a:r>
              <a:rPr lang="sl-SI" sz="2800" b="1" dirty="0"/>
              <a:t>m</a:t>
            </a:r>
            <a:r>
              <a:rPr lang="sl-SI" sz="2800" dirty="0"/>
              <a:t> ne najdemo v stavku Ta suhi škafec pušča. </a:t>
            </a:r>
          </a:p>
          <a:p>
            <a:r>
              <a:rPr lang="sl-SI" sz="2800" dirty="0"/>
              <a:t>Dilema je torej, ali pošiljamo pozdrave </a:t>
            </a:r>
            <a:r>
              <a:rPr lang="sl-SI" sz="2800" b="1" dirty="0"/>
              <a:t>iz</a:t>
            </a:r>
            <a:r>
              <a:rPr lang="sl-SI" sz="2800" dirty="0"/>
              <a:t> ali </a:t>
            </a:r>
            <a:r>
              <a:rPr lang="sl-SI" sz="2800" b="1" dirty="0"/>
              <a:t>z</a:t>
            </a:r>
            <a:r>
              <a:rPr lang="sl-SI" sz="2800" dirty="0"/>
              <a:t> morja.</a:t>
            </a:r>
          </a:p>
          <a:p>
            <a:r>
              <a:rPr lang="sl-SI" sz="2800" dirty="0"/>
              <a:t>Ker smo bili </a:t>
            </a:r>
            <a:r>
              <a:rPr lang="sl-SI" sz="2800" b="1" dirty="0"/>
              <a:t>NA</a:t>
            </a:r>
            <a:r>
              <a:rPr lang="sl-SI" sz="2800" dirty="0"/>
              <a:t> morju, je pravilna rešitev: </a:t>
            </a:r>
          </a:p>
          <a:p>
            <a:pPr marL="0" indent="0">
              <a:buNone/>
            </a:pPr>
            <a:r>
              <a:rPr lang="sl-SI" sz="2800" dirty="0"/>
              <a:t>	Pošiljamo ti pozdrave </a:t>
            </a:r>
            <a:r>
              <a:rPr lang="sl-SI" sz="2800" b="1" dirty="0"/>
              <a:t>z</a:t>
            </a:r>
            <a:r>
              <a:rPr lang="sl-SI" sz="2800" dirty="0"/>
              <a:t> morja.  </a:t>
            </a:r>
          </a:p>
          <a:p>
            <a:pPr marL="0" indent="0">
              <a:buNone/>
            </a:pPr>
            <a:endParaRPr lang="sl-SI" sz="3000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28BC0AB0-2283-4320-B2B8-2BB67D0BE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288" y="4071864"/>
            <a:ext cx="4153480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5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621B278-0D47-4470-99E6-15213ED2B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6556744" cy="1293028"/>
          </a:xfrm>
        </p:spPr>
        <p:txBody>
          <a:bodyPr/>
          <a:lstStyle/>
          <a:p>
            <a:pPr algn="ctr"/>
            <a:r>
              <a:rPr lang="sl-SI" b="1" dirty="0"/>
              <a:t>PREDLOGA </a:t>
            </a:r>
            <a:r>
              <a:rPr lang="sl-SI" sz="6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sl-SI" b="1" dirty="0"/>
              <a:t> – </a:t>
            </a:r>
            <a:r>
              <a:rPr lang="sl-SI" sz="6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iz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2F352C09-823A-41F6-85CA-16B205ED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1786" y="2222205"/>
            <a:ext cx="9214413" cy="3871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/>
              <a:t>Predlog </a:t>
            </a:r>
            <a:r>
              <a:rPr lang="sl-SI" sz="2800" b="1" dirty="0"/>
              <a:t>v</a:t>
            </a:r>
            <a:r>
              <a:rPr lang="sl-SI" sz="2800" dirty="0"/>
              <a:t> označuje gibanje v notranjost, </a:t>
            </a:r>
          </a:p>
          <a:p>
            <a:pPr marL="0" indent="0">
              <a:buNone/>
            </a:pPr>
            <a:r>
              <a:rPr lang="sl-SI" sz="2800" dirty="0"/>
              <a:t>	gibanje navzven pa označuje predlog </a:t>
            </a:r>
            <a:r>
              <a:rPr lang="sl-SI" sz="2800" b="1" dirty="0"/>
              <a:t>iz</a:t>
            </a:r>
            <a:r>
              <a:rPr lang="sl-SI" sz="2800" dirty="0"/>
              <a:t>. </a:t>
            </a:r>
          </a:p>
        </p:txBody>
      </p:sp>
      <p:sp>
        <p:nvSpPr>
          <p:cNvPr id="4" name="Prostoročno: oblika 3">
            <a:extLst>
              <a:ext uri="{FF2B5EF4-FFF2-40B4-BE49-F238E27FC236}">
                <a16:creationId xmlns:a16="http://schemas.microsoft.com/office/drawing/2014/main" xmlns="" id="{B4E5A6E0-B34C-4C16-8444-2FA82F1877D4}"/>
              </a:ext>
            </a:extLst>
          </p:cNvPr>
          <p:cNvSpPr/>
          <p:nvPr/>
        </p:nvSpPr>
        <p:spPr>
          <a:xfrm>
            <a:off x="3912780" y="3944678"/>
            <a:ext cx="2955853" cy="1846761"/>
          </a:xfrm>
          <a:custGeom>
            <a:avLst/>
            <a:gdLst>
              <a:gd name="connsiteX0" fmla="*/ 0 w 3030365"/>
              <a:gd name="connsiteY0" fmla="*/ 170121 h 1903228"/>
              <a:gd name="connsiteX1" fmla="*/ 53163 w 3030365"/>
              <a:gd name="connsiteY1" fmla="*/ 180753 h 1903228"/>
              <a:gd name="connsiteX2" fmla="*/ 85060 w 3030365"/>
              <a:gd name="connsiteY2" fmla="*/ 212651 h 1903228"/>
              <a:gd name="connsiteX3" fmla="*/ 127591 w 3030365"/>
              <a:gd name="connsiteY3" fmla="*/ 244549 h 1903228"/>
              <a:gd name="connsiteX4" fmla="*/ 276447 w 3030365"/>
              <a:gd name="connsiteY4" fmla="*/ 318976 h 1903228"/>
              <a:gd name="connsiteX5" fmla="*/ 297712 w 3030365"/>
              <a:gd name="connsiteY5" fmla="*/ 340242 h 1903228"/>
              <a:gd name="connsiteX6" fmla="*/ 340242 w 3030365"/>
              <a:gd name="connsiteY6" fmla="*/ 404037 h 1903228"/>
              <a:gd name="connsiteX7" fmla="*/ 372140 w 3030365"/>
              <a:gd name="connsiteY7" fmla="*/ 425302 h 1903228"/>
              <a:gd name="connsiteX8" fmla="*/ 414670 w 3030365"/>
              <a:gd name="connsiteY8" fmla="*/ 489097 h 1903228"/>
              <a:gd name="connsiteX9" fmla="*/ 446567 w 3030365"/>
              <a:gd name="connsiteY9" fmla="*/ 563525 h 1903228"/>
              <a:gd name="connsiteX10" fmla="*/ 467833 w 3030365"/>
              <a:gd name="connsiteY10" fmla="*/ 584790 h 1903228"/>
              <a:gd name="connsiteX11" fmla="*/ 510363 w 3030365"/>
              <a:gd name="connsiteY11" fmla="*/ 648586 h 1903228"/>
              <a:gd name="connsiteX12" fmla="*/ 552893 w 3030365"/>
              <a:gd name="connsiteY12" fmla="*/ 712381 h 1903228"/>
              <a:gd name="connsiteX13" fmla="*/ 563526 w 3030365"/>
              <a:gd name="connsiteY13" fmla="*/ 744279 h 1903228"/>
              <a:gd name="connsiteX14" fmla="*/ 595423 w 3030365"/>
              <a:gd name="connsiteY14" fmla="*/ 967563 h 1903228"/>
              <a:gd name="connsiteX15" fmla="*/ 616688 w 3030365"/>
              <a:gd name="connsiteY15" fmla="*/ 999460 h 1903228"/>
              <a:gd name="connsiteX16" fmla="*/ 637954 w 3030365"/>
              <a:gd name="connsiteY16" fmla="*/ 1020725 h 1903228"/>
              <a:gd name="connsiteX17" fmla="*/ 680484 w 3030365"/>
              <a:gd name="connsiteY17" fmla="*/ 1084521 h 1903228"/>
              <a:gd name="connsiteX18" fmla="*/ 701749 w 3030365"/>
              <a:gd name="connsiteY18" fmla="*/ 1116418 h 1903228"/>
              <a:gd name="connsiteX19" fmla="*/ 733647 w 3030365"/>
              <a:gd name="connsiteY19" fmla="*/ 1180214 h 1903228"/>
              <a:gd name="connsiteX20" fmla="*/ 776177 w 3030365"/>
              <a:gd name="connsiteY20" fmla="*/ 1244009 h 1903228"/>
              <a:gd name="connsiteX21" fmla="*/ 818707 w 3030365"/>
              <a:gd name="connsiteY21" fmla="*/ 1307804 h 1903228"/>
              <a:gd name="connsiteX22" fmla="*/ 829340 w 3030365"/>
              <a:gd name="connsiteY22" fmla="*/ 1339702 h 1903228"/>
              <a:gd name="connsiteX23" fmla="*/ 893135 w 3030365"/>
              <a:gd name="connsiteY23" fmla="*/ 1424763 h 1903228"/>
              <a:gd name="connsiteX24" fmla="*/ 946298 w 3030365"/>
              <a:gd name="connsiteY24" fmla="*/ 1477925 h 1903228"/>
              <a:gd name="connsiteX25" fmla="*/ 967563 w 3030365"/>
              <a:gd name="connsiteY25" fmla="*/ 1509823 h 1903228"/>
              <a:gd name="connsiteX26" fmla="*/ 1020726 w 3030365"/>
              <a:gd name="connsiteY26" fmla="*/ 1562986 h 1903228"/>
              <a:gd name="connsiteX27" fmla="*/ 1073888 w 3030365"/>
              <a:gd name="connsiteY27" fmla="*/ 1616149 h 1903228"/>
              <a:gd name="connsiteX28" fmla="*/ 1127051 w 3030365"/>
              <a:gd name="connsiteY28" fmla="*/ 1669311 h 1903228"/>
              <a:gd name="connsiteX29" fmla="*/ 1212112 w 3030365"/>
              <a:gd name="connsiteY29" fmla="*/ 1765004 h 1903228"/>
              <a:gd name="connsiteX30" fmla="*/ 1233377 w 3030365"/>
              <a:gd name="connsiteY30" fmla="*/ 1786270 h 1903228"/>
              <a:gd name="connsiteX31" fmla="*/ 1265274 w 3030365"/>
              <a:gd name="connsiteY31" fmla="*/ 1796902 h 1903228"/>
              <a:gd name="connsiteX32" fmla="*/ 1318437 w 3030365"/>
              <a:gd name="connsiteY32" fmla="*/ 1828800 h 1903228"/>
              <a:gd name="connsiteX33" fmla="*/ 1360967 w 3030365"/>
              <a:gd name="connsiteY33" fmla="*/ 1850065 h 1903228"/>
              <a:gd name="connsiteX34" fmla="*/ 1435395 w 3030365"/>
              <a:gd name="connsiteY34" fmla="*/ 1871330 h 1903228"/>
              <a:gd name="connsiteX35" fmla="*/ 1509823 w 3030365"/>
              <a:gd name="connsiteY35" fmla="*/ 1903228 h 1903228"/>
              <a:gd name="connsiteX36" fmla="*/ 1616149 w 3030365"/>
              <a:gd name="connsiteY36" fmla="*/ 1892595 h 1903228"/>
              <a:gd name="connsiteX37" fmla="*/ 1679944 w 3030365"/>
              <a:gd name="connsiteY37" fmla="*/ 1850065 h 1903228"/>
              <a:gd name="connsiteX38" fmla="*/ 1754372 w 3030365"/>
              <a:gd name="connsiteY38" fmla="*/ 1765004 h 1903228"/>
              <a:gd name="connsiteX39" fmla="*/ 1818167 w 3030365"/>
              <a:gd name="connsiteY39" fmla="*/ 1722474 h 1903228"/>
              <a:gd name="connsiteX40" fmla="*/ 1871330 w 3030365"/>
              <a:gd name="connsiteY40" fmla="*/ 1679944 h 1903228"/>
              <a:gd name="connsiteX41" fmla="*/ 1892595 w 3030365"/>
              <a:gd name="connsiteY41" fmla="*/ 1648046 h 1903228"/>
              <a:gd name="connsiteX42" fmla="*/ 1977656 w 3030365"/>
              <a:gd name="connsiteY42" fmla="*/ 1562986 h 1903228"/>
              <a:gd name="connsiteX43" fmla="*/ 2009554 w 3030365"/>
              <a:gd name="connsiteY43" fmla="*/ 1531088 h 1903228"/>
              <a:gd name="connsiteX44" fmla="*/ 2041451 w 3030365"/>
              <a:gd name="connsiteY44" fmla="*/ 1488558 h 1903228"/>
              <a:gd name="connsiteX45" fmla="*/ 2073349 w 3030365"/>
              <a:gd name="connsiteY45" fmla="*/ 1456660 h 1903228"/>
              <a:gd name="connsiteX46" fmla="*/ 2094614 w 3030365"/>
              <a:gd name="connsiteY46" fmla="*/ 1424763 h 1903228"/>
              <a:gd name="connsiteX47" fmla="*/ 2147777 w 3030365"/>
              <a:gd name="connsiteY47" fmla="*/ 1371600 h 1903228"/>
              <a:gd name="connsiteX48" fmla="*/ 2200940 w 3030365"/>
              <a:gd name="connsiteY48" fmla="*/ 1318437 h 1903228"/>
              <a:gd name="connsiteX49" fmla="*/ 2211572 w 3030365"/>
              <a:gd name="connsiteY49" fmla="*/ 1286539 h 1903228"/>
              <a:gd name="connsiteX50" fmla="*/ 2254102 w 3030365"/>
              <a:gd name="connsiteY50" fmla="*/ 1233376 h 1903228"/>
              <a:gd name="connsiteX51" fmla="*/ 2286000 w 3030365"/>
              <a:gd name="connsiteY51" fmla="*/ 1148316 h 1903228"/>
              <a:gd name="connsiteX52" fmla="*/ 2328530 w 3030365"/>
              <a:gd name="connsiteY52" fmla="*/ 1084521 h 1903228"/>
              <a:gd name="connsiteX53" fmla="*/ 2371060 w 3030365"/>
              <a:gd name="connsiteY53" fmla="*/ 988828 h 1903228"/>
              <a:gd name="connsiteX54" fmla="*/ 2402958 w 3030365"/>
              <a:gd name="connsiteY54" fmla="*/ 925032 h 1903228"/>
              <a:gd name="connsiteX55" fmla="*/ 2413591 w 3030365"/>
              <a:gd name="connsiteY55" fmla="*/ 882502 h 1903228"/>
              <a:gd name="connsiteX56" fmla="*/ 2424223 w 3030365"/>
              <a:gd name="connsiteY56" fmla="*/ 850604 h 1903228"/>
              <a:gd name="connsiteX57" fmla="*/ 2445488 w 3030365"/>
              <a:gd name="connsiteY57" fmla="*/ 531628 h 1903228"/>
              <a:gd name="connsiteX58" fmla="*/ 2477386 w 3030365"/>
              <a:gd name="connsiteY58" fmla="*/ 457200 h 1903228"/>
              <a:gd name="connsiteX59" fmla="*/ 2519916 w 3030365"/>
              <a:gd name="connsiteY59" fmla="*/ 393404 h 1903228"/>
              <a:gd name="connsiteX60" fmla="*/ 2541181 w 3030365"/>
              <a:gd name="connsiteY60" fmla="*/ 361507 h 1903228"/>
              <a:gd name="connsiteX61" fmla="*/ 2583712 w 3030365"/>
              <a:gd name="connsiteY61" fmla="*/ 318976 h 1903228"/>
              <a:gd name="connsiteX62" fmla="*/ 2604977 w 3030365"/>
              <a:gd name="connsiteY62" fmla="*/ 287079 h 1903228"/>
              <a:gd name="connsiteX63" fmla="*/ 2636874 w 3030365"/>
              <a:gd name="connsiteY63" fmla="*/ 265814 h 1903228"/>
              <a:gd name="connsiteX64" fmla="*/ 2679405 w 3030365"/>
              <a:gd name="connsiteY64" fmla="*/ 223283 h 1903228"/>
              <a:gd name="connsiteX65" fmla="*/ 2700670 w 3030365"/>
              <a:gd name="connsiteY65" fmla="*/ 191386 h 1903228"/>
              <a:gd name="connsiteX66" fmla="*/ 2732567 w 3030365"/>
              <a:gd name="connsiteY66" fmla="*/ 180753 h 1903228"/>
              <a:gd name="connsiteX67" fmla="*/ 2785730 w 3030365"/>
              <a:gd name="connsiteY67" fmla="*/ 127590 h 1903228"/>
              <a:gd name="connsiteX68" fmla="*/ 2881423 w 3030365"/>
              <a:gd name="connsiteY68" fmla="*/ 53163 h 1903228"/>
              <a:gd name="connsiteX69" fmla="*/ 2913321 w 3030365"/>
              <a:gd name="connsiteY69" fmla="*/ 42530 h 1903228"/>
              <a:gd name="connsiteX70" fmla="*/ 2998381 w 3030365"/>
              <a:gd name="connsiteY70" fmla="*/ 21265 h 1903228"/>
              <a:gd name="connsiteX71" fmla="*/ 3030279 w 3030365"/>
              <a:gd name="connsiteY71" fmla="*/ 0 h 190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030365" h="1903228">
                <a:moveTo>
                  <a:pt x="0" y="170121"/>
                </a:moveTo>
                <a:cubicBezTo>
                  <a:pt x="17721" y="173665"/>
                  <a:pt x="36999" y="172671"/>
                  <a:pt x="53163" y="180753"/>
                </a:cubicBezTo>
                <a:cubicBezTo>
                  <a:pt x="66612" y="187478"/>
                  <a:pt x="73643" y="202865"/>
                  <a:pt x="85060" y="212651"/>
                </a:cubicBezTo>
                <a:cubicBezTo>
                  <a:pt x="98515" y="224184"/>
                  <a:pt x="112100" y="235943"/>
                  <a:pt x="127591" y="244549"/>
                </a:cubicBezTo>
                <a:cubicBezTo>
                  <a:pt x="176085" y="271490"/>
                  <a:pt x="226828" y="294167"/>
                  <a:pt x="276447" y="318976"/>
                </a:cubicBezTo>
                <a:cubicBezTo>
                  <a:pt x="283535" y="326065"/>
                  <a:pt x="291697" y="332222"/>
                  <a:pt x="297712" y="340242"/>
                </a:cubicBezTo>
                <a:cubicBezTo>
                  <a:pt x="313046" y="360688"/>
                  <a:pt x="318977" y="389860"/>
                  <a:pt x="340242" y="404037"/>
                </a:cubicBezTo>
                <a:lnTo>
                  <a:pt x="372140" y="425302"/>
                </a:lnTo>
                <a:cubicBezTo>
                  <a:pt x="386317" y="446567"/>
                  <a:pt x="406589" y="464851"/>
                  <a:pt x="414670" y="489097"/>
                </a:cubicBezTo>
                <a:cubicBezTo>
                  <a:pt x="424121" y="517451"/>
                  <a:pt x="429048" y="537247"/>
                  <a:pt x="446567" y="563525"/>
                </a:cubicBezTo>
                <a:cubicBezTo>
                  <a:pt x="452128" y="571866"/>
                  <a:pt x="461818" y="576770"/>
                  <a:pt x="467833" y="584790"/>
                </a:cubicBezTo>
                <a:cubicBezTo>
                  <a:pt x="483168" y="605236"/>
                  <a:pt x="496186" y="627321"/>
                  <a:pt x="510363" y="648586"/>
                </a:cubicBezTo>
                <a:lnTo>
                  <a:pt x="552893" y="712381"/>
                </a:lnTo>
                <a:lnTo>
                  <a:pt x="563526" y="744279"/>
                </a:lnTo>
                <a:cubicBezTo>
                  <a:pt x="565583" y="775137"/>
                  <a:pt x="561544" y="916746"/>
                  <a:pt x="595423" y="967563"/>
                </a:cubicBezTo>
                <a:cubicBezTo>
                  <a:pt x="602511" y="978195"/>
                  <a:pt x="608705" y="989482"/>
                  <a:pt x="616688" y="999460"/>
                </a:cubicBezTo>
                <a:cubicBezTo>
                  <a:pt x="622950" y="1007288"/>
                  <a:pt x="631939" y="1012705"/>
                  <a:pt x="637954" y="1020725"/>
                </a:cubicBezTo>
                <a:cubicBezTo>
                  <a:pt x="653289" y="1041171"/>
                  <a:pt x="666307" y="1063256"/>
                  <a:pt x="680484" y="1084521"/>
                </a:cubicBezTo>
                <a:lnTo>
                  <a:pt x="701749" y="1116418"/>
                </a:lnTo>
                <a:cubicBezTo>
                  <a:pt x="728472" y="1196591"/>
                  <a:pt x="692425" y="1097771"/>
                  <a:pt x="733647" y="1180214"/>
                </a:cubicBezTo>
                <a:cubicBezTo>
                  <a:pt x="764423" y="1241766"/>
                  <a:pt x="715706" y="1183538"/>
                  <a:pt x="776177" y="1244009"/>
                </a:cubicBezTo>
                <a:cubicBezTo>
                  <a:pt x="801456" y="1319852"/>
                  <a:pt x="765611" y="1228163"/>
                  <a:pt x="818707" y="1307804"/>
                </a:cubicBezTo>
                <a:cubicBezTo>
                  <a:pt x="824924" y="1317129"/>
                  <a:pt x="823897" y="1329905"/>
                  <a:pt x="829340" y="1339702"/>
                </a:cubicBezTo>
                <a:cubicBezTo>
                  <a:pt x="896779" y="1461091"/>
                  <a:pt x="846209" y="1366106"/>
                  <a:pt x="893135" y="1424763"/>
                </a:cubicBezTo>
                <a:cubicBezTo>
                  <a:pt x="933638" y="1475392"/>
                  <a:pt x="891618" y="1441472"/>
                  <a:pt x="946298" y="1477925"/>
                </a:cubicBezTo>
                <a:cubicBezTo>
                  <a:pt x="953386" y="1488558"/>
                  <a:pt x="959148" y="1500206"/>
                  <a:pt x="967563" y="1509823"/>
                </a:cubicBezTo>
                <a:cubicBezTo>
                  <a:pt x="984066" y="1528684"/>
                  <a:pt x="1003005" y="1545265"/>
                  <a:pt x="1020726" y="1562986"/>
                </a:cubicBezTo>
                <a:lnTo>
                  <a:pt x="1073888" y="1616149"/>
                </a:lnTo>
                <a:lnTo>
                  <a:pt x="1127051" y="1669311"/>
                </a:lnTo>
                <a:cubicBezTo>
                  <a:pt x="1164999" y="1726233"/>
                  <a:pt x="1139278" y="1692170"/>
                  <a:pt x="1212112" y="1765004"/>
                </a:cubicBezTo>
                <a:cubicBezTo>
                  <a:pt x="1219201" y="1772093"/>
                  <a:pt x="1223867" y="1783100"/>
                  <a:pt x="1233377" y="1786270"/>
                </a:cubicBezTo>
                <a:lnTo>
                  <a:pt x="1265274" y="1796902"/>
                </a:lnTo>
                <a:cubicBezTo>
                  <a:pt x="1300638" y="1832264"/>
                  <a:pt x="1270129" y="1808096"/>
                  <a:pt x="1318437" y="1828800"/>
                </a:cubicBezTo>
                <a:cubicBezTo>
                  <a:pt x="1333005" y="1835044"/>
                  <a:pt x="1346126" y="1844500"/>
                  <a:pt x="1360967" y="1850065"/>
                </a:cubicBezTo>
                <a:cubicBezTo>
                  <a:pt x="1432929" y="1877050"/>
                  <a:pt x="1375402" y="1845618"/>
                  <a:pt x="1435395" y="1871330"/>
                </a:cubicBezTo>
                <a:cubicBezTo>
                  <a:pt x="1527365" y="1910746"/>
                  <a:pt x="1435019" y="1878292"/>
                  <a:pt x="1509823" y="1903228"/>
                </a:cubicBezTo>
                <a:cubicBezTo>
                  <a:pt x="1545265" y="1899684"/>
                  <a:pt x="1582152" y="1903219"/>
                  <a:pt x="1616149" y="1892595"/>
                </a:cubicBezTo>
                <a:cubicBezTo>
                  <a:pt x="1640543" y="1884972"/>
                  <a:pt x="1679944" y="1850065"/>
                  <a:pt x="1679944" y="1850065"/>
                </a:cubicBezTo>
                <a:cubicBezTo>
                  <a:pt x="1702425" y="1816344"/>
                  <a:pt x="1717052" y="1789884"/>
                  <a:pt x="1754372" y="1765004"/>
                </a:cubicBezTo>
                <a:cubicBezTo>
                  <a:pt x="1775637" y="1750827"/>
                  <a:pt x="1800095" y="1740545"/>
                  <a:pt x="1818167" y="1722474"/>
                </a:cubicBezTo>
                <a:cubicBezTo>
                  <a:pt x="1848469" y="1692173"/>
                  <a:pt x="1831092" y="1706770"/>
                  <a:pt x="1871330" y="1679944"/>
                </a:cubicBezTo>
                <a:cubicBezTo>
                  <a:pt x="1878418" y="1669311"/>
                  <a:pt x="1884180" y="1657663"/>
                  <a:pt x="1892595" y="1648046"/>
                </a:cubicBezTo>
                <a:cubicBezTo>
                  <a:pt x="1892611" y="1648028"/>
                  <a:pt x="1966304" y="1574338"/>
                  <a:pt x="1977656" y="1562986"/>
                </a:cubicBezTo>
                <a:cubicBezTo>
                  <a:pt x="1988289" y="1552353"/>
                  <a:pt x="2000532" y="1543118"/>
                  <a:pt x="2009554" y="1531088"/>
                </a:cubicBezTo>
                <a:cubicBezTo>
                  <a:pt x="2020186" y="1516911"/>
                  <a:pt x="2029919" y="1502013"/>
                  <a:pt x="2041451" y="1488558"/>
                </a:cubicBezTo>
                <a:cubicBezTo>
                  <a:pt x="2051237" y="1477141"/>
                  <a:pt x="2063723" y="1468212"/>
                  <a:pt x="2073349" y="1456660"/>
                </a:cubicBezTo>
                <a:cubicBezTo>
                  <a:pt x="2081530" y="1446843"/>
                  <a:pt x="2086199" y="1434380"/>
                  <a:pt x="2094614" y="1424763"/>
                </a:cubicBezTo>
                <a:cubicBezTo>
                  <a:pt x="2111117" y="1405903"/>
                  <a:pt x="2133876" y="1392452"/>
                  <a:pt x="2147777" y="1371600"/>
                </a:cubicBezTo>
                <a:cubicBezTo>
                  <a:pt x="2176130" y="1329069"/>
                  <a:pt x="2158409" y="1346790"/>
                  <a:pt x="2200940" y="1318437"/>
                </a:cubicBezTo>
                <a:cubicBezTo>
                  <a:pt x="2204484" y="1307804"/>
                  <a:pt x="2206560" y="1296564"/>
                  <a:pt x="2211572" y="1286539"/>
                </a:cubicBezTo>
                <a:cubicBezTo>
                  <a:pt x="2224983" y="1259716"/>
                  <a:pt x="2234325" y="1253154"/>
                  <a:pt x="2254102" y="1233376"/>
                </a:cubicBezTo>
                <a:cubicBezTo>
                  <a:pt x="2264918" y="1190116"/>
                  <a:pt x="2262172" y="1188030"/>
                  <a:pt x="2286000" y="1148316"/>
                </a:cubicBezTo>
                <a:cubicBezTo>
                  <a:pt x="2299149" y="1126401"/>
                  <a:pt x="2320448" y="1108767"/>
                  <a:pt x="2328530" y="1084521"/>
                </a:cubicBezTo>
                <a:cubicBezTo>
                  <a:pt x="2383390" y="919939"/>
                  <a:pt x="2320513" y="1089920"/>
                  <a:pt x="2371060" y="988828"/>
                </a:cubicBezTo>
                <a:cubicBezTo>
                  <a:pt x="2415084" y="900782"/>
                  <a:pt x="2342013" y="1016452"/>
                  <a:pt x="2402958" y="925032"/>
                </a:cubicBezTo>
                <a:cubicBezTo>
                  <a:pt x="2406502" y="910855"/>
                  <a:pt x="2409577" y="896553"/>
                  <a:pt x="2413591" y="882502"/>
                </a:cubicBezTo>
                <a:cubicBezTo>
                  <a:pt x="2416670" y="871725"/>
                  <a:pt x="2422742" y="861713"/>
                  <a:pt x="2424223" y="850604"/>
                </a:cubicBezTo>
                <a:cubicBezTo>
                  <a:pt x="2437966" y="747532"/>
                  <a:pt x="2435777" y="633592"/>
                  <a:pt x="2445488" y="531628"/>
                </a:cubicBezTo>
                <a:cubicBezTo>
                  <a:pt x="2447148" y="514196"/>
                  <a:pt x="2470886" y="468033"/>
                  <a:pt x="2477386" y="457200"/>
                </a:cubicBezTo>
                <a:cubicBezTo>
                  <a:pt x="2490535" y="435284"/>
                  <a:pt x="2505739" y="414669"/>
                  <a:pt x="2519916" y="393404"/>
                </a:cubicBezTo>
                <a:cubicBezTo>
                  <a:pt x="2527004" y="382772"/>
                  <a:pt x="2532145" y="370543"/>
                  <a:pt x="2541181" y="361507"/>
                </a:cubicBezTo>
                <a:cubicBezTo>
                  <a:pt x="2555358" y="347330"/>
                  <a:pt x="2572591" y="335658"/>
                  <a:pt x="2583712" y="318976"/>
                </a:cubicBezTo>
                <a:cubicBezTo>
                  <a:pt x="2590800" y="308344"/>
                  <a:pt x="2595941" y="296115"/>
                  <a:pt x="2604977" y="287079"/>
                </a:cubicBezTo>
                <a:cubicBezTo>
                  <a:pt x="2614013" y="278043"/>
                  <a:pt x="2627172" y="274130"/>
                  <a:pt x="2636874" y="265814"/>
                </a:cubicBezTo>
                <a:cubicBezTo>
                  <a:pt x="2652097" y="252766"/>
                  <a:pt x="2668284" y="239965"/>
                  <a:pt x="2679405" y="223283"/>
                </a:cubicBezTo>
                <a:cubicBezTo>
                  <a:pt x="2686493" y="212651"/>
                  <a:pt x="2690692" y="199369"/>
                  <a:pt x="2700670" y="191386"/>
                </a:cubicBezTo>
                <a:cubicBezTo>
                  <a:pt x="2709422" y="184385"/>
                  <a:pt x="2721935" y="184297"/>
                  <a:pt x="2732567" y="180753"/>
                </a:cubicBezTo>
                <a:lnTo>
                  <a:pt x="2785730" y="127590"/>
                </a:lnTo>
                <a:cubicBezTo>
                  <a:pt x="2813251" y="100069"/>
                  <a:pt x="2843272" y="65880"/>
                  <a:pt x="2881423" y="53163"/>
                </a:cubicBezTo>
                <a:cubicBezTo>
                  <a:pt x="2892056" y="49619"/>
                  <a:pt x="2902508" y="45479"/>
                  <a:pt x="2913321" y="42530"/>
                </a:cubicBezTo>
                <a:cubicBezTo>
                  <a:pt x="2941517" y="34840"/>
                  <a:pt x="2970655" y="30507"/>
                  <a:pt x="2998381" y="21265"/>
                </a:cubicBezTo>
                <a:cubicBezTo>
                  <a:pt x="3033641" y="9511"/>
                  <a:pt x="3030279" y="21840"/>
                  <a:pt x="3030279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cxnSp>
        <p:nvCxnSpPr>
          <p:cNvPr id="6" name="Raven puščični povezovalnik 5">
            <a:extLst>
              <a:ext uri="{FF2B5EF4-FFF2-40B4-BE49-F238E27FC236}">
                <a16:creationId xmlns:a16="http://schemas.microsoft.com/office/drawing/2014/main" xmlns="" id="{DE984A1B-1685-4762-B80B-4A6D98143DC0}"/>
              </a:ext>
            </a:extLst>
          </p:cNvPr>
          <p:cNvCxnSpPr>
            <a:cxnSpLocks/>
          </p:cNvCxnSpPr>
          <p:nvPr/>
        </p:nvCxnSpPr>
        <p:spPr>
          <a:xfrm>
            <a:off x="4486940" y="4081564"/>
            <a:ext cx="446567" cy="83067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PoljeZBesedilom 7">
            <a:extLst>
              <a:ext uri="{FF2B5EF4-FFF2-40B4-BE49-F238E27FC236}">
                <a16:creationId xmlns:a16="http://schemas.microsoft.com/office/drawing/2014/main" xmlns="" id="{857985D5-CF57-4264-8D9F-51AE8FC67E48}"/>
              </a:ext>
            </a:extLst>
          </p:cNvPr>
          <p:cNvSpPr txBox="1"/>
          <p:nvPr/>
        </p:nvSpPr>
        <p:spPr>
          <a:xfrm>
            <a:off x="5098312" y="4839825"/>
            <a:ext cx="329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</a:p>
        </p:txBody>
      </p:sp>
      <p:cxnSp>
        <p:nvCxnSpPr>
          <p:cNvPr id="10" name="Raven puščični povezovalnik 9">
            <a:extLst>
              <a:ext uri="{FF2B5EF4-FFF2-40B4-BE49-F238E27FC236}">
                <a16:creationId xmlns:a16="http://schemas.microsoft.com/office/drawing/2014/main" xmlns="" id="{D61E392B-C622-4649-9CDB-9CF8C0118784}"/>
              </a:ext>
            </a:extLst>
          </p:cNvPr>
          <p:cNvCxnSpPr/>
          <p:nvPr/>
        </p:nvCxnSpPr>
        <p:spPr>
          <a:xfrm flipV="1">
            <a:off x="5762889" y="4081564"/>
            <a:ext cx="489055" cy="91573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PoljeZBesedilom 10">
            <a:extLst>
              <a:ext uri="{FF2B5EF4-FFF2-40B4-BE49-F238E27FC236}">
                <a16:creationId xmlns:a16="http://schemas.microsoft.com/office/drawing/2014/main" xmlns="" id="{429874C9-9675-4F23-9AD5-35C5F2E27818}"/>
              </a:ext>
            </a:extLst>
          </p:cNvPr>
          <p:cNvSpPr txBox="1"/>
          <p:nvPr/>
        </p:nvSpPr>
        <p:spPr>
          <a:xfrm>
            <a:off x="6358270" y="3242930"/>
            <a:ext cx="1123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IZ</a:t>
            </a:r>
          </a:p>
        </p:txBody>
      </p:sp>
    </p:spTree>
    <p:extLst>
      <p:ext uri="{BB962C8B-B14F-4D97-AF65-F5344CB8AC3E}">
        <p14:creationId xmlns:p14="http://schemas.microsoft.com/office/powerpoint/2010/main" val="47892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834D67E-3131-436D-A6CD-4AD5FD066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0158" y="764373"/>
            <a:ext cx="7708605" cy="1293028"/>
          </a:xfrm>
        </p:spPr>
        <p:txBody>
          <a:bodyPr/>
          <a:lstStyle/>
          <a:p>
            <a:r>
              <a:rPr lang="sl-SI" b="1" dirty="0"/>
              <a:t>PREDLOG </a:t>
            </a:r>
            <a:r>
              <a:rPr lang="sl-SI" sz="6000" b="1" dirty="0">
                <a:solidFill>
                  <a:srgbClr val="7030A0"/>
                </a:solidFill>
              </a:rPr>
              <a:t>H</a:t>
            </a:r>
            <a:r>
              <a:rPr lang="sl-SI" b="1" dirty="0"/>
              <a:t> ali PREDLOG </a:t>
            </a:r>
            <a:r>
              <a:rPr lang="sl-SI" sz="6000" b="1" dirty="0">
                <a:solidFill>
                  <a:srgbClr val="00B050"/>
                </a:solidFill>
              </a:rPr>
              <a:t>K</a:t>
            </a:r>
            <a:r>
              <a:rPr lang="sl-SI" b="1" dirty="0"/>
              <a:t>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202EC115-828F-4BFA-818D-929634B25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270" y="2445488"/>
            <a:ext cx="9719930" cy="377319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7030A0"/>
                </a:solidFill>
              </a:rPr>
              <a:t>Predlog </a:t>
            </a:r>
            <a:r>
              <a:rPr lang="sl-SI" sz="2800" b="1" dirty="0">
                <a:solidFill>
                  <a:srgbClr val="7030A0"/>
                </a:solidFill>
              </a:rPr>
              <a:t>h</a:t>
            </a:r>
            <a:r>
              <a:rPr lang="sl-SI" sz="2800" dirty="0">
                <a:solidFill>
                  <a:srgbClr val="7030A0"/>
                </a:solidFill>
              </a:rPr>
              <a:t> uporabljamo pred </a:t>
            </a:r>
            <a:r>
              <a:rPr lang="sl-SI" sz="2800" b="1" dirty="0">
                <a:solidFill>
                  <a:srgbClr val="7030A0"/>
                </a:solidFill>
              </a:rPr>
              <a:t>k</a:t>
            </a:r>
            <a:r>
              <a:rPr lang="sl-SI" sz="2800" dirty="0">
                <a:solidFill>
                  <a:srgbClr val="7030A0"/>
                </a:solidFill>
              </a:rPr>
              <a:t> in </a:t>
            </a:r>
            <a:r>
              <a:rPr lang="sl-SI" sz="2800" b="1" dirty="0">
                <a:solidFill>
                  <a:srgbClr val="7030A0"/>
                </a:solidFill>
              </a:rPr>
              <a:t>g</a:t>
            </a:r>
            <a:r>
              <a:rPr lang="sl-SI" sz="2800" dirty="0">
                <a:solidFill>
                  <a:srgbClr val="7030A0"/>
                </a:solidFill>
              </a:rPr>
              <a:t>. </a:t>
            </a:r>
          </a:p>
          <a:p>
            <a:r>
              <a:rPr lang="sl-SI" sz="2800" dirty="0">
                <a:solidFill>
                  <a:srgbClr val="7030A0"/>
                </a:solidFill>
              </a:rPr>
              <a:t>Pri uporabi predloga </a:t>
            </a:r>
            <a:r>
              <a:rPr lang="sl-SI" sz="2800" b="1" dirty="0">
                <a:solidFill>
                  <a:srgbClr val="7030A0"/>
                </a:solidFill>
              </a:rPr>
              <a:t>h</a:t>
            </a:r>
            <a:r>
              <a:rPr lang="sl-SI" sz="2800" dirty="0">
                <a:solidFill>
                  <a:srgbClr val="7030A0"/>
                </a:solidFill>
              </a:rPr>
              <a:t> nam je v pomoč</a:t>
            </a:r>
          </a:p>
          <a:p>
            <a:pPr marL="0" indent="0">
              <a:buNone/>
            </a:pPr>
            <a:r>
              <a:rPr lang="sl-SI" sz="2800" b="1" dirty="0">
                <a:solidFill>
                  <a:srgbClr val="7030A0"/>
                </a:solidFill>
              </a:rPr>
              <a:t>	</a:t>
            </a:r>
            <a:r>
              <a:rPr lang="sl-SI" sz="2800" b="1" u="sng" dirty="0">
                <a:solidFill>
                  <a:srgbClr val="7030A0"/>
                </a:solidFill>
              </a:rPr>
              <a:t>H</a:t>
            </a:r>
            <a:r>
              <a:rPr lang="sl-SI" sz="2800" u="sng" dirty="0">
                <a:solidFill>
                  <a:srgbClr val="7030A0"/>
                </a:solidFill>
              </a:rPr>
              <a:t> </a:t>
            </a:r>
            <a:r>
              <a:rPr lang="sl-SI" sz="2800" b="1" u="sng" dirty="0">
                <a:solidFill>
                  <a:srgbClr val="7030A0"/>
                </a:solidFill>
              </a:rPr>
              <a:t>k</a:t>
            </a:r>
            <a:r>
              <a:rPr lang="sl-SI" sz="2800" u="sng" dirty="0">
                <a:solidFill>
                  <a:srgbClr val="7030A0"/>
                </a:solidFill>
              </a:rPr>
              <a:t>upu </a:t>
            </a:r>
            <a:r>
              <a:rPr lang="sl-SI" sz="2800" b="1" u="sng" dirty="0">
                <a:solidFill>
                  <a:srgbClr val="7030A0"/>
                </a:solidFill>
              </a:rPr>
              <a:t>g</a:t>
            </a:r>
            <a:r>
              <a:rPr lang="sl-SI" sz="2800" u="sng" dirty="0">
                <a:solidFill>
                  <a:srgbClr val="7030A0"/>
                </a:solidFill>
              </a:rPr>
              <a:t>noja.</a:t>
            </a:r>
            <a:r>
              <a:rPr lang="sl-SI" sz="2800" dirty="0">
                <a:solidFill>
                  <a:srgbClr val="7030A0"/>
                </a:solidFill>
              </a:rPr>
              <a:t>          ali          </a:t>
            </a:r>
            <a:r>
              <a:rPr lang="sl-SI" sz="2800" b="1" u="sng" dirty="0">
                <a:solidFill>
                  <a:srgbClr val="7030A0"/>
                </a:solidFill>
              </a:rPr>
              <a:t>h kg</a:t>
            </a:r>
          </a:p>
          <a:p>
            <a:pPr marL="0" indent="0">
              <a:buNone/>
            </a:pPr>
            <a:endParaRPr lang="sl-SI" sz="2800" b="1" dirty="0">
              <a:solidFill>
                <a:srgbClr val="7030A0"/>
              </a:solidFill>
            </a:endParaRPr>
          </a:p>
          <a:p>
            <a:r>
              <a:rPr lang="sl-SI" sz="2800" dirty="0">
                <a:solidFill>
                  <a:srgbClr val="00B050"/>
                </a:solidFill>
              </a:rPr>
              <a:t>Pred vsemi ostalimi se piše predlog </a:t>
            </a:r>
            <a:r>
              <a:rPr lang="sl-SI" sz="2800" b="1" dirty="0">
                <a:solidFill>
                  <a:srgbClr val="00B050"/>
                </a:solidFill>
              </a:rPr>
              <a:t>k</a:t>
            </a:r>
            <a:r>
              <a:rPr lang="sl-SI" sz="2800" dirty="0">
                <a:solidFill>
                  <a:srgbClr val="00B050"/>
                </a:solidFill>
              </a:rPr>
              <a:t>.</a:t>
            </a:r>
          </a:p>
          <a:p>
            <a:endParaRPr lang="sl-SI" b="1" dirty="0"/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625951043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72</TotalTime>
  <Words>178</Words>
  <Application>Microsoft Office PowerPoint</Application>
  <PresentationFormat>Širokozaslonsko</PresentationFormat>
  <Paragraphs>44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Sled pare</vt:lpstr>
      <vt:lpstr>PREDLOGI</vt:lpstr>
      <vt:lpstr>PowerPointova predstavitev</vt:lpstr>
      <vt:lpstr>PowerPointova predstavitev</vt:lpstr>
      <vt:lpstr>PREDLOG S ali PREDLOG Z?</vt:lpstr>
      <vt:lpstr>PredlogA na – z/s</vt:lpstr>
      <vt:lpstr>Pošiljamo ti pozdrave iz/z/s morja? </vt:lpstr>
      <vt:lpstr>PREDLOGA V – iz</vt:lpstr>
      <vt:lpstr>PREDLOG H ali PREDLOG 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PREDLOGI</dc:title>
  <dc:creator>Urša</dc:creator>
  <cp:lastModifiedBy>Robert</cp:lastModifiedBy>
  <cp:revision>13</cp:revision>
  <dcterms:created xsi:type="dcterms:W3CDTF">2020-03-25T13:05:22Z</dcterms:created>
  <dcterms:modified xsi:type="dcterms:W3CDTF">2020-04-15T19:42:11Z</dcterms:modified>
</cp:coreProperties>
</file>