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8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18633-E2E3-41C4-97B0-51B4DFAAE002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0F5C-480F-4CB8-B4C8-D18B028291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688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18633-E2E3-41C4-97B0-51B4DFAAE002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0F5C-480F-4CB8-B4C8-D18B028291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71790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18633-E2E3-41C4-97B0-51B4DFAAE002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0F5C-480F-4CB8-B4C8-D18B028291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84868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18633-E2E3-41C4-97B0-51B4DFAAE002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0F5C-480F-4CB8-B4C8-D18B028291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8057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18633-E2E3-41C4-97B0-51B4DFAAE002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0F5C-480F-4CB8-B4C8-D18B028291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46665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18633-E2E3-41C4-97B0-51B4DFAAE002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0F5C-480F-4CB8-B4C8-D18B028291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3526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18633-E2E3-41C4-97B0-51B4DFAAE002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0F5C-480F-4CB8-B4C8-D18B028291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34091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18633-E2E3-41C4-97B0-51B4DFAAE002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0F5C-480F-4CB8-B4C8-D18B028291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08167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18633-E2E3-41C4-97B0-51B4DFAAE002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0F5C-480F-4CB8-B4C8-D18B028291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64337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18633-E2E3-41C4-97B0-51B4DFAAE002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0F5C-480F-4CB8-B4C8-D18B028291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25385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18633-E2E3-41C4-97B0-51B4DFAAE002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0F5C-480F-4CB8-B4C8-D18B028291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7927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9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18633-E2E3-41C4-97B0-51B4DFAAE002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D0F5C-480F-4CB8-B4C8-D18B028291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273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b="1" dirty="0" smtClean="0">
                <a:solidFill>
                  <a:srgbClr val="FF0000"/>
                </a:solidFill>
              </a:rPr>
              <a:t>VII. Namerni odvisnik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Recording_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0711" y="512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0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9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8194" y="745135"/>
            <a:ext cx="10288979" cy="1428049"/>
          </a:xfrm>
        </p:spPr>
        <p:txBody>
          <a:bodyPr>
            <a:normAutofit/>
          </a:bodyPr>
          <a:lstStyle/>
          <a:p>
            <a:r>
              <a:rPr lang="sl-SI" sz="4000" dirty="0" smtClean="0">
                <a:latin typeface="+mn-lt"/>
              </a:rPr>
              <a:t>Čebele zbirajo med, da bi se prehranile čez zimo. </a:t>
            </a:r>
            <a:endParaRPr lang="sl-SI" sz="4000" dirty="0">
              <a:latin typeface="+mn-lt"/>
            </a:endParaRPr>
          </a:p>
        </p:txBody>
      </p:sp>
      <p:cxnSp>
        <p:nvCxnSpPr>
          <p:cNvPr id="3" name="Raven puščični povezovalnik 2"/>
          <p:cNvCxnSpPr/>
          <p:nvPr/>
        </p:nvCxnSpPr>
        <p:spPr>
          <a:xfrm flipV="1">
            <a:off x="10367158" y="850199"/>
            <a:ext cx="344385" cy="403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jeZBesedilom 3"/>
          <p:cNvSpPr txBox="1"/>
          <p:nvPr/>
        </p:nvSpPr>
        <p:spPr>
          <a:xfrm>
            <a:off x="9215251" y="480867"/>
            <a:ext cx="264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dvostavčna/zložena poved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1549448" y="1925741"/>
            <a:ext cx="1991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glavni stavek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213756" y="3218213"/>
            <a:ext cx="1178032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rgbClr val="00B050"/>
                </a:solidFill>
              </a:rPr>
              <a:t>ČEMU </a:t>
            </a:r>
            <a:r>
              <a:rPr lang="sl-SI" sz="4000" dirty="0" smtClean="0"/>
              <a:t>zbirajo?           </a:t>
            </a:r>
          </a:p>
          <a:p>
            <a:r>
              <a:rPr lang="sl-SI" dirty="0" smtClean="0">
                <a:sym typeface="Wingdings" panose="05000000000000000000" pitchFamily="2" charset="2"/>
              </a:rPr>
              <a:t>(vprašalnica + povedek glavnega stavka)</a:t>
            </a:r>
            <a:endParaRPr lang="sl-SI" dirty="0" smtClean="0"/>
          </a:p>
          <a:p>
            <a:r>
              <a:rPr lang="sl-SI" sz="4000" dirty="0">
                <a:solidFill>
                  <a:srgbClr val="00B050"/>
                </a:solidFill>
              </a:rPr>
              <a:t>	</a:t>
            </a:r>
            <a:r>
              <a:rPr lang="sl-SI" sz="4000" dirty="0" smtClean="0">
                <a:solidFill>
                  <a:srgbClr val="00B050"/>
                </a:solidFill>
              </a:rPr>
              <a:t>Da bi se prehranile čez zimo.</a:t>
            </a:r>
            <a:r>
              <a:rPr lang="sl-SI" sz="4000" dirty="0" smtClean="0"/>
              <a:t> </a:t>
            </a:r>
            <a:r>
              <a:rPr lang="sl-SI" sz="4000" dirty="0" smtClean="0">
                <a:sym typeface="Wingdings" panose="05000000000000000000" pitchFamily="2" charset="2"/>
              </a:rPr>
              <a:t> namerni odvisnik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344383" y="5106390"/>
            <a:ext cx="11388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rgbClr val="7030A0"/>
                </a:solidFill>
              </a:rPr>
              <a:t>Namerni odvisnik izraža namen dejanja v glavnem stavku.</a:t>
            </a:r>
            <a:endParaRPr lang="sl-SI" sz="2800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4798555" y="1741075"/>
            <a:ext cx="591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////////////////////////////////////////////////////////////////</a:t>
            </a:r>
            <a:endParaRPr lang="sl-SI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7172696" y="2208810"/>
            <a:ext cx="116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nam. </a:t>
            </a:r>
            <a:r>
              <a:rPr lang="sl-SI" dirty="0" err="1" smtClean="0"/>
              <a:t>odv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5" name="Recording_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394" y="240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9567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9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51261" y="629392"/>
            <a:ext cx="112696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Vprašalnica za namerni odvisnik:</a:t>
            </a:r>
          </a:p>
          <a:p>
            <a:endParaRPr lang="sl-SI" sz="4000" dirty="0"/>
          </a:p>
          <a:p>
            <a:r>
              <a:rPr lang="sl-SI" sz="4000" b="1" dirty="0" smtClean="0">
                <a:solidFill>
                  <a:srgbClr val="0070C0"/>
                </a:solidFill>
              </a:rPr>
              <a:t>Čemu</a:t>
            </a:r>
            <a:br>
              <a:rPr lang="sl-SI" sz="4000" b="1" dirty="0" smtClean="0">
                <a:solidFill>
                  <a:srgbClr val="0070C0"/>
                </a:solidFill>
              </a:rPr>
            </a:br>
            <a:r>
              <a:rPr lang="sl-SI" sz="4000" b="1" dirty="0" smtClean="0">
                <a:solidFill>
                  <a:srgbClr val="0070C0"/>
                </a:solidFill>
              </a:rPr>
              <a:t>S katerim namenom </a:t>
            </a:r>
            <a:r>
              <a:rPr lang="sl-SI" sz="4000" dirty="0" smtClean="0"/>
              <a:t>          </a:t>
            </a:r>
            <a:r>
              <a:rPr lang="sl-SI" sz="4000" i="1" dirty="0" smtClean="0"/>
              <a:t>+ povedek glavnega stavka</a:t>
            </a:r>
            <a:endParaRPr lang="sl-SI" sz="4000" i="1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451262" y="2997537"/>
            <a:ext cx="8003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sz="4000" dirty="0" smtClean="0"/>
          </a:p>
          <a:p>
            <a:r>
              <a:rPr lang="sl-SI" sz="4000" dirty="0" smtClean="0"/>
              <a:t>Tipični vezniki:</a:t>
            </a:r>
          </a:p>
          <a:p>
            <a:r>
              <a:rPr lang="sl-SI" sz="4000" dirty="0" smtClean="0"/>
              <a:t>da (bi)</a:t>
            </a:r>
            <a:endParaRPr lang="sl-SI" sz="40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03759" y="4750130"/>
            <a:ext cx="114359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sz="4000" b="1" dirty="0" smtClean="0">
              <a:solidFill>
                <a:srgbClr val="FF0000"/>
              </a:solidFill>
            </a:endParaRPr>
          </a:p>
          <a:p>
            <a:r>
              <a:rPr lang="sl-SI" sz="4000" b="1" dirty="0" smtClean="0">
                <a:solidFill>
                  <a:srgbClr val="FF0000"/>
                </a:solidFill>
              </a:rPr>
              <a:t>Namerni odvisnik od glavnega stavka ločimo z </a:t>
            </a:r>
            <a:r>
              <a:rPr lang="sl-SI" sz="4000" b="1" dirty="0" err="1" smtClean="0">
                <a:solidFill>
                  <a:srgbClr val="FF0000"/>
                </a:solidFill>
              </a:rPr>
              <a:t>nekončnim</a:t>
            </a:r>
            <a:r>
              <a:rPr lang="sl-SI" sz="4000" b="1" dirty="0" smtClean="0">
                <a:solidFill>
                  <a:srgbClr val="FF0000"/>
                </a:solidFill>
              </a:rPr>
              <a:t> ločilom – vejico.</a:t>
            </a:r>
            <a:endParaRPr lang="sl-SI" sz="4000" b="1" dirty="0">
              <a:solidFill>
                <a:srgbClr val="FF0000"/>
              </a:solidFill>
            </a:endParaRPr>
          </a:p>
        </p:txBody>
      </p:sp>
      <p:pic>
        <p:nvPicPr>
          <p:cNvPr id="5" name="Recording_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6955" y="3245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6483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9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62604" y="31503"/>
            <a:ext cx="2081048" cy="694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500" b="1" dirty="0" smtClean="0">
                <a:solidFill>
                  <a:srgbClr val="FF0000"/>
                </a:solidFill>
              </a:rPr>
              <a:t>! Pazi.</a:t>
            </a:r>
            <a:endParaRPr lang="sl-SI" sz="3500" b="1" dirty="0">
              <a:solidFill>
                <a:srgbClr val="FF0000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346834" y="614831"/>
            <a:ext cx="10704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>
                <a:solidFill>
                  <a:srgbClr val="0070C0"/>
                </a:solidFill>
              </a:rPr>
              <a:t>Šla sem v trgovino, da bi kupila kruh.</a:t>
            </a:r>
            <a:endParaRPr lang="sl-SI" sz="4000" dirty="0">
              <a:solidFill>
                <a:srgbClr val="0070C0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240212" y="1250730"/>
            <a:ext cx="1991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glavni stavek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4398575" y="1172231"/>
            <a:ext cx="591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///////////////////////////////////////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5466811" y="1637711"/>
            <a:ext cx="116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nam. </a:t>
            </a:r>
            <a:r>
              <a:rPr lang="sl-SI" dirty="0" err="1" smtClean="0"/>
              <a:t>odv</a:t>
            </a:r>
            <a:r>
              <a:rPr lang="sl-SI" dirty="0" smtClean="0"/>
              <a:t>.</a:t>
            </a:r>
            <a:endParaRPr lang="sl-SI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203752" y="1972987"/>
            <a:ext cx="1143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 smtClean="0">
                <a:solidFill>
                  <a:srgbClr val="FF0000"/>
                </a:solidFill>
              </a:rPr>
              <a:t>Čemu</a:t>
            </a:r>
            <a:r>
              <a:rPr lang="sl-SI" sz="3000" dirty="0" smtClean="0"/>
              <a:t> sem šla?  Da bi kupila kruh.</a:t>
            </a:r>
          </a:p>
          <a:p>
            <a:r>
              <a:rPr lang="sl-SI" sz="3000" dirty="0"/>
              <a:t> </a:t>
            </a:r>
            <a:r>
              <a:rPr lang="sl-SI" sz="3000" dirty="0" smtClean="0"/>
              <a:t>                                     </a:t>
            </a:r>
          </a:p>
          <a:p>
            <a:r>
              <a:rPr lang="sl-SI" sz="3000" dirty="0" smtClean="0"/>
              <a:t>                   </a:t>
            </a:r>
            <a:r>
              <a:rPr lang="sl-SI" sz="2600" dirty="0" smtClean="0"/>
              <a:t>V odvisnem stavku je izražen </a:t>
            </a:r>
            <a:r>
              <a:rPr lang="sl-SI" sz="2600" b="1" dirty="0" smtClean="0">
                <a:solidFill>
                  <a:srgbClr val="00B050"/>
                </a:solidFill>
              </a:rPr>
              <a:t>namen</a:t>
            </a:r>
            <a:r>
              <a:rPr lang="sl-SI" sz="2600" dirty="0" smtClean="0"/>
              <a:t> dejanja iz glavnega stavka</a:t>
            </a:r>
          </a:p>
          <a:p>
            <a:r>
              <a:rPr lang="sl-SI" sz="2600" dirty="0"/>
              <a:t> </a:t>
            </a:r>
            <a:r>
              <a:rPr lang="sl-SI" sz="2600" dirty="0" smtClean="0"/>
              <a:t>                     (namen odhoda v trgovino).</a:t>
            </a:r>
          </a:p>
        </p:txBody>
      </p:sp>
      <p:sp>
        <p:nvSpPr>
          <p:cNvPr id="10" name="Puščica dol 9"/>
          <p:cNvSpPr/>
          <p:nvPr/>
        </p:nvSpPr>
        <p:spPr>
          <a:xfrm>
            <a:off x="3806612" y="2528882"/>
            <a:ext cx="252250" cy="3626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oljeZBesedilom 10"/>
          <p:cNvSpPr txBox="1"/>
          <p:nvPr/>
        </p:nvSpPr>
        <p:spPr>
          <a:xfrm>
            <a:off x="357340" y="3809988"/>
            <a:ext cx="10704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>
                <a:solidFill>
                  <a:srgbClr val="0070C0"/>
                </a:solidFill>
              </a:rPr>
              <a:t>Šla sem v trgovino, ker je zmanjkalo kruha.</a:t>
            </a:r>
            <a:endParaRPr lang="sl-SI" sz="4000" dirty="0">
              <a:solidFill>
                <a:srgbClr val="0070C0"/>
              </a:solidFill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1133319" y="4492018"/>
            <a:ext cx="1991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glavni stavek</a:t>
            </a:r>
            <a:endParaRPr lang="sl-SI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4440613" y="4335842"/>
            <a:ext cx="591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////////////////////////////////////////////////////</a:t>
            </a:r>
            <a:endParaRPr lang="sl-SI" dirty="0"/>
          </a:p>
        </p:txBody>
      </p:sp>
      <p:sp>
        <p:nvSpPr>
          <p:cNvPr id="15" name="PoljeZBesedilom 14"/>
          <p:cNvSpPr txBox="1"/>
          <p:nvPr/>
        </p:nvSpPr>
        <p:spPr>
          <a:xfrm>
            <a:off x="5918752" y="4775828"/>
            <a:ext cx="116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/>
              <a:t>vzr</a:t>
            </a:r>
            <a:r>
              <a:rPr lang="sl-SI" dirty="0" smtClean="0"/>
              <a:t>. </a:t>
            </a:r>
            <a:r>
              <a:rPr lang="sl-SI" dirty="0" err="1" smtClean="0"/>
              <a:t>odv</a:t>
            </a:r>
            <a:r>
              <a:rPr lang="sl-SI" dirty="0" smtClean="0"/>
              <a:t>.</a:t>
            </a:r>
            <a:endParaRPr lang="sl-SI" dirty="0"/>
          </a:p>
        </p:txBody>
      </p:sp>
      <p:sp>
        <p:nvSpPr>
          <p:cNvPr id="16" name="PoljeZBesedilom 15"/>
          <p:cNvSpPr txBox="1"/>
          <p:nvPr/>
        </p:nvSpPr>
        <p:spPr>
          <a:xfrm>
            <a:off x="331069" y="5077048"/>
            <a:ext cx="1143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 smtClean="0">
                <a:solidFill>
                  <a:srgbClr val="FF0000"/>
                </a:solidFill>
              </a:rPr>
              <a:t>Zakaj</a:t>
            </a:r>
            <a:r>
              <a:rPr lang="sl-SI" sz="3000" dirty="0" smtClean="0"/>
              <a:t> sem šla?  Ker je zmanjkalo kruha.</a:t>
            </a:r>
          </a:p>
          <a:p>
            <a:r>
              <a:rPr lang="sl-SI" sz="3000" dirty="0"/>
              <a:t> </a:t>
            </a:r>
            <a:r>
              <a:rPr lang="sl-SI" sz="3000" dirty="0" smtClean="0"/>
              <a:t>                                     </a:t>
            </a:r>
          </a:p>
          <a:p>
            <a:r>
              <a:rPr lang="sl-SI" sz="3000" dirty="0" smtClean="0"/>
              <a:t>                   </a:t>
            </a:r>
            <a:r>
              <a:rPr lang="sl-SI" sz="2800" dirty="0" smtClean="0"/>
              <a:t>V odvisnem stavku je izražen </a:t>
            </a:r>
            <a:r>
              <a:rPr lang="sl-SI" sz="2800" b="1" dirty="0" smtClean="0">
                <a:solidFill>
                  <a:srgbClr val="00B050"/>
                </a:solidFill>
              </a:rPr>
              <a:t>vzrok</a:t>
            </a:r>
            <a:r>
              <a:rPr lang="sl-SI" sz="2800" dirty="0" smtClean="0"/>
              <a:t> dejanja iz glavnega stavka</a:t>
            </a:r>
          </a:p>
          <a:p>
            <a:r>
              <a:rPr lang="sl-SI" sz="2800" dirty="0"/>
              <a:t> </a:t>
            </a:r>
            <a:r>
              <a:rPr lang="sl-SI" sz="2800" dirty="0" smtClean="0"/>
              <a:t>                  (vzrok odhoda v trgovino).</a:t>
            </a:r>
          </a:p>
        </p:txBody>
      </p:sp>
      <p:sp>
        <p:nvSpPr>
          <p:cNvPr id="17" name="Puščica dol 16"/>
          <p:cNvSpPr/>
          <p:nvPr/>
        </p:nvSpPr>
        <p:spPr>
          <a:xfrm>
            <a:off x="4272450" y="5683938"/>
            <a:ext cx="252250" cy="3626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Recording_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7326" y="359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5587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161</Words>
  <Application>Microsoft Office PowerPoint</Application>
  <PresentationFormat>Širokozaslonsko</PresentationFormat>
  <Paragraphs>35</Paragraphs>
  <Slides>4</Slides>
  <Notes>0</Notes>
  <HiddenSlides>0</HiddenSlides>
  <MMClips>4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Wingdings</vt:lpstr>
      <vt:lpstr>Officeova tema</vt:lpstr>
      <vt:lpstr>VII. Namerni odvisnik</vt:lpstr>
      <vt:lpstr>Čebele zbirajo med, da bi se prehranile čez zimo. 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VII. Namerni odvisnik</dc:title>
  <dc:creator>ucenec</dc:creator>
  <cp:lastModifiedBy>ucenec</cp:lastModifiedBy>
  <cp:revision>14</cp:revision>
  <dcterms:created xsi:type="dcterms:W3CDTF">2020-05-13T08:14:32Z</dcterms:created>
  <dcterms:modified xsi:type="dcterms:W3CDTF">2020-05-13T20:18:36Z</dcterms:modified>
</cp:coreProperties>
</file>