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6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EA2B-FFF7-483D-87DD-6F3027830096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F36D-7CDC-455B-8C88-4514DC794D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818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EA2B-FFF7-483D-87DD-6F3027830096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F36D-7CDC-455B-8C88-4514DC794D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517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EA2B-FFF7-483D-87DD-6F3027830096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F36D-7CDC-455B-8C88-4514DC794D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078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EA2B-FFF7-483D-87DD-6F3027830096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F36D-7CDC-455B-8C88-4514DC794D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940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EA2B-FFF7-483D-87DD-6F3027830096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F36D-7CDC-455B-8C88-4514DC794D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700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EA2B-FFF7-483D-87DD-6F3027830096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F36D-7CDC-455B-8C88-4514DC794D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64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EA2B-FFF7-483D-87DD-6F3027830096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F36D-7CDC-455B-8C88-4514DC794D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893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EA2B-FFF7-483D-87DD-6F3027830096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F36D-7CDC-455B-8C88-4514DC794D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309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EA2B-FFF7-483D-87DD-6F3027830096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F36D-7CDC-455B-8C88-4514DC794D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839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EA2B-FFF7-483D-87DD-6F3027830096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F36D-7CDC-455B-8C88-4514DC794D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823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EA2B-FFF7-483D-87DD-6F3027830096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F36D-7CDC-455B-8C88-4514DC794D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970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34">
              <a:srgbClr val="33CC33"/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EA2B-FFF7-483D-87DD-6F3027830096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F36D-7CDC-455B-8C88-4514DC794D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306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IX</a:t>
            </a:r>
            <a:r>
              <a:rPr lang="sl-SI" b="1" dirty="0" smtClean="0">
                <a:solidFill>
                  <a:srgbClr val="FF0000"/>
                </a:solidFill>
              </a:rPr>
              <a:t>. Dopustni </a:t>
            </a:r>
            <a:r>
              <a:rPr lang="sl-SI" b="1" dirty="0" smtClean="0">
                <a:solidFill>
                  <a:srgbClr val="FF0000"/>
                </a:solidFill>
              </a:rPr>
              <a:t>odvisnik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Recording_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52841" y="512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3756" y="745135"/>
            <a:ext cx="11055927" cy="1428049"/>
          </a:xfrm>
        </p:spPr>
        <p:txBody>
          <a:bodyPr>
            <a:normAutofit/>
          </a:bodyPr>
          <a:lstStyle/>
          <a:p>
            <a:r>
              <a:rPr lang="sl-SI" sz="4000" dirty="0" smtClean="0">
                <a:latin typeface="+mn-lt"/>
              </a:rPr>
              <a:t>Čeprav je bilo vreme slabo, je bilo na izletu lepo. </a:t>
            </a:r>
            <a:endParaRPr lang="sl-SI" sz="4000" dirty="0">
              <a:latin typeface="+mn-lt"/>
            </a:endParaRPr>
          </a:p>
        </p:txBody>
      </p:sp>
      <p:cxnSp>
        <p:nvCxnSpPr>
          <p:cNvPr id="3" name="Raven puščični povezovalnik 2"/>
          <p:cNvCxnSpPr/>
          <p:nvPr/>
        </p:nvCxnSpPr>
        <p:spPr>
          <a:xfrm flipV="1">
            <a:off x="10367158" y="850199"/>
            <a:ext cx="344385" cy="403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jeZBesedilom 3"/>
          <p:cNvSpPr txBox="1"/>
          <p:nvPr/>
        </p:nvSpPr>
        <p:spPr>
          <a:xfrm>
            <a:off x="9215251" y="480867"/>
            <a:ext cx="26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dvostavčna/zložena poved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162552" y="1763056"/>
            <a:ext cx="199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glavni stavek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213756" y="3218213"/>
            <a:ext cx="117803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rgbClr val="00B050"/>
                </a:solidFill>
              </a:rPr>
              <a:t>KLJUB ČEMU </a:t>
            </a:r>
            <a:r>
              <a:rPr lang="sl-SI" sz="4000" dirty="0" smtClean="0"/>
              <a:t>je bilo na izletu lepo?           </a:t>
            </a:r>
            <a:endParaRPr lang="sl-SI" sz="4000" dirty="0" smtClean="0"/>
          </a:p>
          <a:p>
            <a:r>
              <a:rPr lang="sl-SI" dirty="0" smtClean="0">
                <a:sym typeface="Wingdings" panose="05000000000000000000" pitchFamily="2" charset="2"/>
              </a:rPr>
              <a:t>(vprašalnica + povedek glavnega stavka)</a:t>
            </a:r>
            <a:endParaRPr lang="sl-SI" dirty="0" smtClean="0"/>
          </a:p>
          <a:p>
            <a:r>
              <a:rPr lang="sl-SI" sz="4000" dirty="0" smtClean="0">
                <a:solidFill>
                  <a:srgbClr val="00B050"/>
                </a:solidFill>
              </a:rPr>
              <a:t>Čeprav je bilo vreme slabo.</a:t>
            </a:r>
            <a:r>
              <a:rPr lang="sl-SI" sz="4000" dirty="0" smtClean="0"/>
              <a:t> </a:t>
            </a:r>
            <a:r>
              <a:rPr lang="sl-SI" sz="4000" dirty="0" smtClean="0">
                <a:sym typeface="Wingdings" panose="05000000000000000000" pitchFamily="2" charset="2"/>
              </a:rPr>
              <a:t> </a:t>
            </a:r>
            <a:r>
              <a:rPr lang="sl-SI" sz="4000" dirty="0" smtClean="0">
                <a:sym typeface="Wingdings" panose="05000000000000000000" pitchFamily="2" charset="2"/>
              </a:rPr>
              <a:t>dopustni </a:t>
            </a:r>
            <a:r>
              <a:rPr lang="sl-SI" sz="4000" dirty="0" smtClean="0">
                <a:sym typeface="Wingdings" panose="05000000000000000000" pitchFamily="2" charset="2"/>
              </a:rPr>
              <a:t>odvisnik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44383" y="5106390"/>
            <a:ext cx="11388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rgbClr val="7030A0"/>
                </a:solidFill>
              </a:rPr>
              <a:t>Dopustni </a:t>
            </a:r>
            <a:r>
              <a:rPr lang="sl-SI" sz="4000" b="1" dirty="0" smtClean="0">
                <a:solidFill>
                  <a:srgbClr val="7030A0"/>
                </a:solidFill>
              </a:rPr>
              <a:t>odvisnik izraža </a:t>
            </a:r>
            <a:r>
              <a:rPr lang="sl-SI" sz="4000" b="1" dirty="0" smtClean="0">
                <a:solidFill>
                  <a:srgbClr val="7030A0"/>
                </a:solidFill>
              </a:rPr>
              <a:t>kljubovanje oviri, ki bi lahko preprečila dejanje iz glavnega stavka.</a:t>
            </a:r>
            <a:endParaRPr lang="sl-SI" sz="28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0" y="1615673"/>
            <a:ext cx="591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  /////////////////////////////////////////////////////////////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2374141" y="2083408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dop</a:t>
            </a:r>
            <a:r>
              <a:rPr lang="sl-SI" dirty="0" smtClean="0"/>
              <a:t>. </a:t>
            </a:r>
            <a:r>
              <a:rPr lang="sl-SI" dirty="0" err="1" smtClean="0"/>
              <a:t>odv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5" name="Recording_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3987" y="253737"/>
            <a:ext cx="609600" cy="5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9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51261" y="629392"/>
            <a:ext cx="11269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Vprašalnica za </a:t>
            </a:r>
            <a:r>
              <a:rPr lang="sl-SI" sz="4000" dirty="0" smtClean="0"/>
              <a:t>dopustni </a:t>
            </a:r>
            <a:r>
              <a:rPr lang="sl-SI" sz="4000" dirty="0" smtClean="0"/>
              <a:t>odvisnik:</a:t>
            </a:r>
          </a:p>
          <a:p>
            <a:endParaRPr lang="sl-SI" sz="4000" dirty="0"/>
          </a:p>
          <a:p>
            <a:r>
              <a:rPr lang="sl-SI" sz="4000" b="1" dirty="0" smtClean="0">
                <a:solidFill>
                  <a:srgbClr val="0070C0"/>
                </a:solidFill>
              </a:rPr>
              <a:t>Kljub čemu      </a:t>
            </a:r>
            <a:r>
              <a:rPr lang="sl-SI" sz="4000" i="1" dirty="0" smtClean="0"/>
              <a:t>+ povedek glavnega stavka</a:t>
            </a:r>
            <a:endParaRPr lang="sl-SI" sz="4000" i="1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451262" y="2997537"/>
            <a:ext cx="8003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4000" dirty="0" smtClean="0"/>
          </a:p>
          <a:p>
            <a:r>
              <a:rPr lang="sl-SI" sz="4000" dirty="0" smtClean="0"/>
              <a:t>Tipični veznik:</a:t>
            </a:r>
          </a:p>
          <a:p>
            <a:r>
              <a:rPr lang="sl-SI" sz="4000" dirty="0" smtClean="0"/>
              <a:t>čeprav, kljub temu da, četudi</a:t>
            </a:r>
            <a:endParaRPr lang="sl-SI" sz="4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03759" y="4750130"/>
            <a:ext cx="11435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4000" b="1" dirty="0" smtClean="0">
              <a:solidFill>
                <a:srgbClr val="FF0000"/>
              </a:solidFill>
            </a:endParaRPr>
          </a:p>
          <a:p>
            <a:r>
              <a:rPr lang="sl-SI" sz="4000" b="1" dirty="0" smtClean="0">
                <a:solidFill>
                  <a:srgbClr val="FF0000"/>
                </a:solidFill>
              </a:rPr>
              <a:t>Dopustni </a:t>
            </a:r>
            <a:r>
              <a:rPr lang="sl-SI" sz="4000" b="1" dirty="0" smtClean="0">
                <a:solidFill>
                  <a:srgbClr val="FF0000"/>
                </a:solidFill>
              </a:rPr>
              <a:t>odvisnik od glavnega stavka ločimo z </a:t>
            </a:r>
            <a:r>
              <a:rPr lang="sl-SI" sz="4000" b="1" dirty="0" err="1" smtClean="0">
                <a:solidFill>
                  <a:srgbClr val="FF0000"/>
                </a:solidFill>
              </a:rPr>
              <a:t>nekončnim</a:t>
            </a:r>
            <a:r>
              <a:rPr lang="sl-SI" sz="4000" b="1" dirty="0" smtClean="0">
                <a:solidFill>
                  <a:srgbClr val="FF0000"/>
                </a:solidFill>
              </a:rPr>
              <a:t> ločilom – vejico.</a:t>
            </a:r>
            <a:endParaRPr lang="sl-SI" sz="4000" b="1" dirty="0">
              <a:solidFill>
                <a:srgbClr val="FF0000"/>
              </a:solidFill>
            </a:endParaRPr>
          </a:p>
        </p:txBody>
      </p:sp>
      <p:pic>
        <p:nvPicPr>
          <p:cNvPr id="5" name="Recording_8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51931" y="3245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7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98</Words>
  <Application>Microsoft Office PowerPoint</Application>
  <PresentationFormat>Širokozaslonsko</PresentationFormat>
  <Paragraphs>18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Officeova tema</vt:lpstr>
      <vt:lpstr>IX. Dopustni odvisnik</vt:lpstr>
      <vt:lpstr>Čeprav je bilo vreme slabo, je bilo na izletu lepo. 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IX. Dopustni odvisnik</dc:title>
  <dc:creator>ucenec</dc:creator>
  <cp:lastModifiedBy>ucenec</cp:lastModifiedBy>
  <cp:revision>2</cp:revision>
  <dcterms:created xsi:type="dcterms:W3CDTF">2020-05-19T03:48:09Z</dcterms:created>
  <dcterms:modified xsi:type="dcterms:W3CDTF">2020-05-19T03:57:05Z</dcterms:modified>
</cp:coreProperties>
</file>