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60" r:id="rId4"/>
    <p:sldId id="265" r:id="rId5"/>
    <p:sldId id="261" r:id="rId6"/>
    <p:sldId id="264"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43" autoAdjust="0"/>
    <p:restoredTop sz="94660"/>
  </p:normalViewPr>
  <p:slideViewPr>
    <p:cSldViewPr snapToGrid="0">
      <p:cViewPr varScale="1">
        <p:scale>
          <a:sx n="116" d="100"/>
          <a:sy n="116" d="100"/>
        </p:scale>
        <p:origin x="40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l-SI"/>
              <a:t>Kliknite, če želite urediti slog naslova matrice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Kliknite, če želite urediti slog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l-SI"/>
              <a:t>Kliknite, če želite urediti slog naslova matrice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l-SI"/>
              <a:t>Kliknite, če želite urediti slog naslova matrice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Kliknite za urejanje slogov besedila matrice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l-SI"/>
              <a:t>Kliknite, če želite urediti slog naslova matrice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a:t>Kliknite za urejanje slogov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l-SI"/>
              <a:t>Kliknite, če želite urediti slog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Kliknite za urejanje slogov besedila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a:t>Kliknite za urejanje slogov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l-SI"/>
              <a:t>Kliknite, če želite urediti slog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Kliknite za urejanje slogov besedila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a:t>Kliknite za urejanje slogov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Vertical Text Placeholder 2"/>
          <p:cNvSpPr>
            <a:spLocks noGrp="1"/>
          </p:cNvSpPr>
          <p:nvPr>
            <p:ph type="body" orient="vert" idx="1"/>
          </p:nvPr>
        </p:nvSpPr>
        <p:spPr/>
        <p:txBody>
          <a:bodyPr vert="eaVert" ancho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l-SI"/>
              <a:t>Kliknite, če želite urediti slog naslova matrice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l-SI"/>
              <a:t>Kliknite, če želite urediti slog naslova matrice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l-SI"/>
              <a:t>Kliknite, če želite urediti slog naslova matrice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l-SI"/>
              <a:t>Kliknite, če želite urediti slog naslova matrice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l-SI"/>
              <a:t>Kliknite, če želite urediti slog naslova matrice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l-SI"/>
              <a:t>Kliknite, če želite urediti slog naslova matrice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l-SI"/>
              <a:t>Kliknite, če želite urediti slog naslova matrice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4/14/2020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fran.si/192/janez-keber-frazeoloski-slovar-slovenskega-jezik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FC480B29-C1DA-4323-8006-25CECB84DD10}"/>
              </a:ext>
            </a:extLst>
          </p:cNvPr>
          <p:cNvSpPr>
            <a:spLocks noGrp="1"/>
          </p:cNvSpPr>
          <p:nvPr>
            <p:ph type="ctrTitle"/>
          </p:nvPr>
        </p:nvSpPr>
        <p:spPr>
          <a:xfrm>
            <a:off x="2589213" y="2514600"/>
            <a:ext cx="8915399" cy="2670717"/>
          </a:xfrm>
        </p:spPr>
        <p:txBody>
          <a:bodyPr/>
          <a:lstStyle/>
          <a:p>
            <a:r>
              <a:rPr lang="sl-SI" b="1" dirty="0"/>
              <a:t>STALNE BESEDNE ZVEZE</a:t>
            </a:r>
          </a:p>
        </p:txBody>
      </p:sp>
    </p:spTree>
    <p:extLst>
      <p:ext uri="{BB962C8B-B14F-4D97-AF65-F5344CB8AC3E}">
        <p14:creationId xmlns:p14="http://schemas.microsoft.com/office/powerpoint/2010/main" val="973063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37F3F983-46B3-4645-B01A-681F295CCB0C}"/>
              </a:ext>
            </a:extLst>
          </p:cNvPr>
          <p:cNvSpPr>
            <a:spLocks noGrp="1"/>
          </p:cNvSpPr>
          <p:nvPr>
            <p:ph type="ctrTitle"/>
          </p:nvPr>
        </p:nvSpPr>
        <p:spPr/>
        <p:txBody>
          <a:bodyPr/>
          <a:lstStyle/>
          <a:p>
            <a:r>
              <a:rPr lang="sl-SI" dirty="0"/>
              <a:t>… nadaljevanje</a:t>
            </a:r>
          </a:p>
        </p:txBody>
      </p:sp>
    </p:spTree>
    <p:extLst>
      <p:ext uri="{BB962C8B-B14F-4D97-AF65-F5344CB8AC3E}">
        <p14:creationId xmlns:p14="http://schemas.microsoft.com/office/powerpoint/2010/main" val="2259278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xmlns="" id="{4BCC60DC-BDB9-4FC8-B4CB-058D016FF222}"/>
              </a:ext>
            </a:extLst>
          </p:cNvPr>
          <p:cNvSpPr>
            <a:spLocks noGrp="1"/>
          </p:cNvSpPr>
          <p:nvPr>
            <p:ph idx="1"/>
          </p:nvPr>
        </p:nvSpPr>
        <p:spPr>
          <a:xfrm>
            <a:off x="1562986" y="1998921"/>
            <a:ext cx="9952074" cy="4486939"/>
          </a:xfrm>
        </p:spPr>
        <p:txBody>
          <a:bodyPr>
            <a:normAutofit/>
          </a:bodyPr>
          <a:lstStyle/>
          <a:p>
            <a:r>
              <a:rPr lang="sl-SI" sz="3500" dirty="0"/>
              <a:t>Frazeme preučuje frazeologija.</a:t>
            </a:r>
          </a:p>
          <a:p>
            <a:pPr marL="0" indent="0">
              <a:buNone/>
            </a:pPr>
            <a:endParaRPr lang="sl-SI" sz="3500" dirty="0"/>
          </a:p>
          <a:p>
            <a:r>
              <a:rPr lang="sl-SI" sz="3500" dirty="0"/>
              <a:t>Frazemi danega jezika so zbrani in popisani v </a:t>
            </a:r>
            <a:r>
              <a:rPr lang="sl-SI" sz="3500" b="1" dirty="0"/>
              <a:t>frazeološkem slovarju</a:t>
            </a:r>
            <a:r>
              <a:rPr lang="sl-SI" sz="3500" dirty="0"/>
              <a:t>. </a:t>
            </a:r>
          </a:p>
          <a:p>
            <a:r>
              <a:rPr lang="sl-SI" sz="2300" dirty="0">
                <a:hlinkClick r:id="rId2"/>
              </a:rPr>
              <a:t>https://fran.si/192/janez-keber-frazeoloski-slovar-slovenskega-jezika</a:t>
            </a:r>
            <a:endParaRPr lang="sl-SI" sz="2300" dirty="0"/>
          </a:p>
          <a:p>
            <a:pPr marL="0" indent="0">
              <a:buNone/>
            </a:pPr>
            <a:endParaRPr lang="sl-SI" dirty="0"/>
          </a:p>
        </p:txBody>
      </p:sp>
      <p:sp>
        <p:nvSpPr>
          <p:cNvPr id="4" name="Puščica: dol 3">
            <a:extLst>
              <a:ext uri="{FF2B5EF4-FFF2-40B4-BE49-F238E27FC236}">
                <a16:creationId xmlns:a16="http://schemas.microsoft.com/office/drawing/2014/main" xmlns="" id="{8E0D67C7-01A8-46AB-AFB4-D1BD42E0B203}"/>
              </a:ext>
            </a:extLst>
          </p:cNvPr>
          <p:cNvSpPr/>
          <p:nvPr/>
        </p:nvSpPr>
        <p:spPr>
          <a:xfrm>
            <a:off x="9462976" y="1998921"/>
            <a:ext cx="1807536" cy="1430079"/>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sl-SI" sz="1200" dirty="0"/>
              <a:t>V zvezek si </a:t>
            </a:r>
            <a:r>
              <a:rPr lang="sl-SI" sz="1200" b="1" dirty="0"/>
              <a:t>zapišite</a:t>
            </a:r>
            <a:r>
              <a:rPr lang="sl-SI" sz="1200" dirty="0"/>
              <a:t> samo </a:t>
            </a:r>
            <a:r>
              <a:rPr lang="sl-SI" sz="1200" b="1" dirty="0"/>
              <a:t>to</a:t>
            </a:r>
            <a:r>
              <a:rPr lang="sl-SI" sz="1200" dirty="0"/>
              <a:t> (drugo) </a:t>
            </a:r>
            <a:r>
              <a:rPr lang="sl-SI" sz="1200" b="1" dirty="0"/>
              <a:t>alinejo</a:t>
            </a:r>
            <a:r>
              <a:rPr lang="sl-SI" sz="1200" dirty="0"/>
              <a:t>!</a:t>
            </a:r>
          </a:p>
        </p:txBody>
      </p:sp>
    </p:spTree>
    <p:extLst>
      <p:ext uri="{BB962C8B-B14F-4D97-AF65-F5344CB8AC3E}">
        <p14:creationId xmlns:p14="http://schemas.microsoft.com/office/powerpoint/2010/main" val="4107473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A22BC5AE-287A-45A9-A6E0-7505C8D5FB19}"/>
              </a:ext>
            </a:extLst>
          </p:cNvPr>
          <p:cNvSpPr>
            <a:spLocks noGrp="1"/>
          </p:cNvSpPr>
          <p:nvPr>
            <p:ph type="title"/>
          </p:nvPr>
        </p:nvSpPr>
        <p:spPr/>
        <p:txBody>
          <a:bodyPr/>
          <a:lstStyle/>
          <a:p>
            <a:r>
              <a:rPr lang="sl-SI" dirty="0"/>
              <a:t>Iskanje po frazeološkem slovarju</a:t>
            </a:r>
          </a:p>
        </p:txBody>
      </p:sp>
      <p:sp>
        <p:nvSpPr>
          <p:cNvPr id="3" name="Označba mesta vsebine 2">
            <a:extLst>
              <a:ext uri="{FF2B5EF4-FFF2-40B4-BE49-F238E27FC236}">
                <a16:creationId xmlns:a16="http://schemas.microsoft.com/office/drawing/2014/main" xmlns="" id="{3633A372-24E1-4606-9F06-EA544991264D}"/>
              </a:ext>
            </a:extLst>
          </p:cNvPr>
          <p:cNvSpPr>
            <a:spLocks noGrp="1"/>
          </p:cNvSpPr>
          <p:nvPr>
            <p:ph idx="1"/>
          </p:nvPr>
        </p:nvSpPr>
        <p:spPr>
          <a:xfrm>
            <a:off x="2690935" y="2227668"/>
            <a:ext cx="9271775" cy="4006222"/>
          </a:xfrm>
        </p:spPr>
        <p:txBody>
          <a:bodyPr>
            <a:normAutofit/>
          </a:bodyPr>
          <a:lstStyle/>
          <a:p>
            <a:r>
              <a:rPr lang="sl-SI" sz="3500" dirty="0"/>
              <a:t>Iščeš tako, da v iskalnik vpišeš samostalnik in potem poiščeš pravi frazem, klikneš nanj in odkriješ razlago. </a:t>
            </a:r>
          </a:p>
          <a:p>
            <a:pPr marL="0" indent="0">
              <a:buNone/>
            </a:pPr>
            <a:endParaRPr lang="sl-SI" dirty="0"/>
          </a:p>
        </p:txBody>
      </p:sp>
    </p:spTree>
    <p:extLst>
      <p:ext uri="{BB962C8B-B14F-4D97-AF65-F5344CB8AC3E}">
        <p14:creationId xmlns:p14="http://schemas.microsoft.com/office/powerpoint/2010/main" val="2551170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xmlns="" id="{D32FB1F8-D0BB-40A4-ACC6-337414174124}"/>
              </a:ext>
            </a:extLst>
          </p:cNvPr>
          <p:cNvSpPr>
            <a:spLocks noGrp="1"/>
          </p:cNvSpPr>
          <p:nvPr>
            <p:ph idx="1"/>
          </p:nvPr>
        </p:nvSpPr>
        <p:spPr>
          <a:xfrm>
            <a:off x="2999678" y="1282389"/>
            <a:ext cx="9192322" cy="5386039"/>
          </a:xfrm>
        </p:spPr>
        <p:txBody>
          <a:bodyPr>
            <a:normAutofit/>
          </a:bodyPr>
          <a:lstStyle/>
          <a:p>
            <a:pPr marL="0" indent="0">
              <a:spcBef>
                <a:spcPts val="0"/>
              </a:spcBef>
              <a:buNone/>
            </a:pPr>
            <a:r>
              <a:rPr lang="sl-SI" sz="4100" dirty="0"/>
              <a:t> </a:t>
            </a:r>
          </a:p>
          <a:p>
            <a:pPr marL="0" indent="0">
              <a:spcBef>
                <a:spcPts val="0"/>
              </a:spcBef>
              <a:buNone/>
            </a:pPr>
            <a:r>
              <a:rPr lang="sl-SI" sz="3500" dirty="0"/>
              <a:t>Frazemi niso enotni v vseh jezikih </a:t>
            </a:r>
            <a:r>
              <a:rPr lang="sl-SI" sz="3500" dirty="0">
                <a:latin typeface="Century Gothic" panose="020B0502020202020204" pitchFamily="34" charset="0"/>
              </a:rPr>
              <a:t>→</a:t>
            </a:r>
            <a:r>
              <a:rPr lang="sl-SI" sz="3500" dirty="0"/>
              <a:t> </a:t>
            </a:r>
          </a:p>
          <a:p>
            <a:pPr marL="0" indent="0">
              <a:spcBef>
                <a:spcPts val="0"/>
              </a:spcBef>
              <a:buNone/>
            </a:pPr>
            <a:r>
              <a:rPr lang="sl-SI" sz="3500" dirty="0"/>
              <a:t>ne moremo jih prevajati dobesedno. </a:t>
            </a:r>
          </a:p>
          <a:p>
            <a:pPr marL="0" indent="0">
              <a:spcBef>
                <a:spcPts val="0"/>
              </a:spcBef>
              <a:buNone/>
            </a:pPr>
            <a:endParaRPr lang="sl-SI" sz="3500" dirty="0"/>
          </a:p>
          <a:p>
            <a:pPr marL="0" indent="0">
              <a:spcBef>
                <a:spcPts val="0"/>
              </a:spcBef>
              <a:buNone/>
            </a:pPr>
            <a:r>
              <a:rPr lang="sl-SI" sz="3500" dirty="0"/>
              <a:t>Lije kot iz škafa. – It </a:t>
            </a:r>
            <a:r>
              <a:rPr lang="sl-SI" sz="3500" dirty="0" err="1"/>
              <a:t>rains</a:t>
            </a:r>
            <a:r>
              <a:rPr lang="sl-SI" sz="3500" dirty="0"/>
              <a:t> </a:t>
            </a:r>
            <a:r>
              <a:rPr lang="sl-SI" sz="3500" dirty="0" err="1"/>
              <a:t>cats</a:t>
            </a:r>
            <a:r>
              <a:rPr lang="sl-SI" sz="3500" dirty="0"/>
              <a:t> </a:t>
            </a:r>
            <a:r>
              <a:rPr lang="sl-SI" sz="3500" dirty="0" err="1"/>
              <a:t>and</a:t>
            </a:r>
            <a:r>
              <a:rPr lang="sl-SI" sz="3500" dirty="0"/>
              <a:t> </a:t>
            </a:r>
            <a:r>
              <a:rPr lang="sl-SI" sz="3500" dirty="0" err="1"/>
              <a:t>dogs</a:t>
            </a:r>
            <a:r>
              <a:rPr lang="sl-SI" sz="3500" dirty="0"/>
              <a:t>. 							      (Dežujejo psi in mačke.)</a:t>
            </a:r>
          </a:p>
          <a:p>
            <a:endParaRPr lang="sl-SI" dirty="0"/>
          </a:p>
        </p:txBody>
      </p:sp>
    </p:spTree>
    <p:extLst>
      <p:ext uri="{BB962C8B-B14F-4D97-AF65-F5344CB8AC3E}">
        <p14:creationId xmlns:p14="http://schemas.microsoft.com/office/powerpoint/2010/main" val="1450792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2549FF0A-2222-4CBE-98BF-DEF70A4F1FEB}"/>
              </a:ext>
            </a:extLst>
          </p:cNvPr>
          <p:cNvSpPr>
            <a:spLocks noGrp="1"/>
          </p:cNvSpPr>
          <p:nvPr>
            <p:ph type="title"/>
          </p:nvPr>
        </p:nvSpPr>
        <p:spPr>
          <a:xfrm>
            <a:off x="1532023" y="301943"/>
            <a:ext cx="10145858" cy="4580718"/>
          </a:xfrm>
        </p:spPr>
        <p:txBody>
          <a:bodyPr>
            <a:noAutofit/>
          </a:bodyPr>
          <a:lstStyle/>
          <a:p>
            <a:r>
              <a:rPr lang="sl-SI" sz="2500" dirty="0"/>
              <a:t>Oglej si spodnje ilustracije. Ugotovi, </a:t>
            </a:r>
            <a:r>
              <a:rPr lang="sl-SI" sz="2500" b="1" dirty="0"/>
              <a:t>katero stalno besedno zvezo prikazuje</a:t>
            </a:r>
            <a:r>
              <a:rPr lang="sl-SI" sz="2500" dirty="0"/>
              <a:t> posamezna ilustracija in </a:t>
            </a:r>
            <a:r>
              <a:rPr lang="sl-SI" sz="2500" b="1" dirty="0"/>
              <a:t>kaj ta stalna besedna zveza pomeni. </a:t>
            </a:r>
            <a:r>
              <a:rPr lang="sl-SI" sz="2500" dirty="0"/>
              <a:t/>
            </a:r>
            <a:br>
              <a:rPr lang="sl-SI" sz="2500" dirty="0"/>
            </a:br>
            <a:r>
              <a:rPr lang="sl-SI" sz="2500" dirty="0"/>
              <a:t/>
            </a:r>
            <a:br>
              <a:rPr lang="sl-SI" sz="2500" dirty="0"/>
            </a:br>
            <a:r>
              <a:rPr lang="sl-SI" sz="2500" b="1" dirty="0"/>
              <a:t>	DOMAČA NALOGA</a:t>
            </a:r>
            <a:br>
              <a:rPr lang="sl-SI" sz="2500" b="1" dirty="0"/>
            </a:br>
            <a:r>
              <a:rPr lang="sl-SI" sz="2500" b="1" dirty="0"/>
              <a:t>	</a:t>
            </a:r>
            <a:r>
              <a:rPr lang="sl-SI" sz="2500" dirty="0"/>
              <a:t>Preizkusi se tudi sam v ustvarjanju. </a:t>
            </a:r>
            <a:br>
              <a:rPr lang="sl-SI" sz="2500" dirty="0"/>
            </a:br>
            <a:r>
              <a:rPr lang="sl-SI" sz="2500" dirty="0"/>
              <a:t>	1. Vzemi brezčrtni A4 list. 	</a:t>
            </a:r>
            <a:br>
              <a:rPr lang="sl-SI" sz="2500" dirty="0"/>
            </a:br>
            <a:r>
              <a:rPr lang="sl-SI" sz="2500" dirty="0"/>
              <a:t>	2. Izberi si frazem in ga zapiši na vrhu lista.</a:t>
            </a:r>
            <a:br>
              <a:rPr lang="sl-SI" sz="2500" dirty="0"/>
            </a:br>
            <a:r>
              <a:rPr lang="sl-SI" sz="2500" dirty="0"/>
              <a:t>	4. Frazem ilustriraj. </a:t>
            </a:r>
            <a:br>
              <a:rPr lang="sl-SI" sz="2500" dirty="0"/>
            </a:br>
            <a:r>
              <a:rPr lang="sl-SI" sz="2500" dirty="0"/>
              <a:t>	5. Ne pozabi na podpis (v spodnjem desnem kotu).</a:t>
            </a:r>
            <a:br>
              <a:rPr lang="sl-SI" sz="2500" dirty="0"/>
            </a:br>
            <a:r>
              <a:rPr lang="sl-SI" sz="2500" dirty="0"/>
              <a:t>	6. Nalogo </a:t>
            </a:r>
            <a:r>
              <a:rPr lang="sl-SI" sz="2500" b="1" dirty="0"/>
              <a:t>posreduj</a:t>
            </a:r>
            <a:r>
              <a:rPr lang="sl-SI" sz="2500" dirty="0"/>
              <a:t> svojemu </a:t>
            </a:r>
            <a:r>
              <a:rPr lang="sl-SI" sz="2500" b="1" dirty="0"/>
              <a:t>učitelju</a:t>
            </a:r>
            <a:r>
              <a:rPr lang="sl-SI" sz="2500" dirty="0"/>
              <a:t> slovenščine                                                                                         	    </a:t>
            </a:r>
            <a:r>
              <a:rPr lang="sl-SI" sz="2500" b="1" dirty="0"/>
              <a:t>do nedelje, 19. aprila</a:t>
            </a:r>
            <a:r>
              <a:rPr lang="sl-SI" sz="2500" dirty="0"/>
              <a:t>.</a:t>
            </a:r>
            <a:r>
              <a:rPr lang="sl-SI" sz="2000" dirty="0"/>
              <a:t/>
            </a:r>
            <a:br>
              <a:rPr lang="sl-SI" sz="2000" dirty="0"/>
            </a:br>
            <a:r>
              <a:rPr lang="sl-SI" sz="2000" dirty="0"/>
              <a:t> </a:t>
            </a:r>
            <a:r>
              <a:rPr lang="sl-SI" sz="1200" dirty="0"/>
              <a:t/>
            </a:r>
            <a:br>
              <a:rPr lang="sl-SI" sz="1200" dirty="0"/>
            </a:br>
            <a:endParaRPr lang="sl-SI" sz="1200" dirty="0"/>
          </a:p>
        </p:txBody>
      </p:sp>
      <p:pic>
        <p:nvPicPr>
          <p:cNvPr id="4" name="Označba mesta vsebine 3">
            <a:extLst>
              <a:ext uri="{FF2B5EF4-FFF2-40B4-BE49-F238E27FC236}">
                <a16:creationId xmlns:a16="http://schemas.microsoft.com/office/drawing/2014/main" xmlns="" id="{1AC5C5F3-6408-4AD3-9022-B9FA5D203D92}"/>
              </a:ext>
            </a:extLst>
          </p:cNvPr>
          <p:cNvPicPr>
            <a:picLocks noGrp="1"/>
          </p:cNvPicPr>
          <p:nvPr>
            <p:ph idx="1"/>
          </p:nvPr>
        </p:nvPicPr>
        <p:blipFill>
          <a:blip r:embed="rId2"/>
          <a:stretch>
            <a:fillRect/>
          </a:stretch>
        </p:blipFill>
        <p:spPr>
          <a:xfrm>
            <a:off x="2368171" y="4903932"/>
            <a:ext cx="2842133" cy="1610451"/>
          </a:xfrm>
          <a:prstGeom prst="rect">
            <a:avLst/>
          </a:prstGeom>
        </p:spPr>
      </p:pic>
      <p:pic>
        <p:nvPicPr>
          <p:cNvPr id="5" name="Slika 4">
            <a:extLst>
              <a:ext uri="{FF2B5EF4-FFF2-40B4-BE49-F238E27FC236}">
                <a16:creationId xmlns:a16="http://schemas.microsoft.com/office/drawing/2014/main" xmlns="" id="{302F20BD-7FA6-4983-9AE7-67CF1C447911}"/>
              </a:ext>
            </a:extLst>
          </p:cNvPr>
          <p:cNvPicPr/>
          <p:nvPr/>
        </p:nvPicPr>
        <p:blipFill>
          <a:blip r:embed="rId3"/>
          <a:stretch>
            <a:fillRect/>
          </a:stretch>
        </p:blipFill>
        <p:spPr>
          <a:xfrm>
            <a:off x="10129146" y="3843337"/>
            <a:ext cx="1862616" cy="2712720"/>
          </a:xfrm>
          <a:prstGeom prst="rect">
            <a:avLst/>
          </a:prstGeom>
        </p:spPr>
      </p:pic>
      <p:pic>
        <p:nvPicPr>
          <p:cNvPr id="6" name="Slika 5">
            <a:extLst>
              <a:ext uri="{FF2B5EF4-FFF2-40B4-BE49-F238E27FC236}">
                <a16:creationId xmlns:a16="http://schemas.microsoft.com/office/drawing/2014/main" xmlns="" id="{5C31AD39-DB73-42E0-9550-5E8F3B2DB40D}"/>
              </a:ext>
            </a:extLst>
          </p:cNvPr>
          <p:cNvPicPr/>
          <p:nvPr/>
        </p:nvPicPr>
        <p:blipFill>
          <a:blip r:embed="rId4"/>
          <a:stretch>
            <a:fillRect/>
          </a:stretch>
        </p:blipFill>
        <p:spPr>
          <a:xfrm>
            <a:off x="8533887" y="1679574"/>
            <a:ext cx="3286125" cy="2047875"/>
          </a:xfrm>
          <a:prstGeom prst="rect">
            <a:avLst/>
          </a:prstGeom>
        </p:spPr>
      </p:pic>
      <p:pic>
        <p:nvPicPr>
          <p:cNvPr id="8" name="Slika 7">
            <a:extLst>
              <a:ext uri="{FF2B5EF4-FFF2-40B4-BE49-F238E27FC236}">
                <a16:creationId xmlns:a16="http://schemas.microsoft.com/office/drawing/2014/main" xmlns="" id="{A7AEA3AD-0C7A-4567-8B33-73CD6F645C60}"/>
              </a:ext>
            </a:extLst>
          </p:cNvPr>
          <p:cNvPicPr/>
          <p:nvPr/>
        </p:nvPicPr>
        <p:blipFill>
          <a:blip r:embed="rId5"/>
          <a:stretch>
            <a:fillRect/>
          </a:stretch>
        </p:blipFill>
        <p:spPr>
          <a:xfrm>
            <a:off x="6271361" y="4882661"/>
            <a:ext cx="2609672" cy="1782357"/>
          </a:xfrm>
          <a:prstGeom prst="rect">
            <a:avLst/>
          </a:prstGeom>
        </p:spPr>
      </p:pic>
      <p:sp>
        <p:nvSpPr>
          <p:cNvPr id="10" name="PoljeZBesedilom 9">
            <a:extLst>
              <a:ext uri="{FF2B5EF4-FFF2-40B4-BE49-F238E27FC236}">
                <a16:creationId xmlns:a16="http://schemas.microsoft.com/office/drawing/2014/main" xmlns="" id="{55AAFE7D-E6C8-4CBA-A477-988E700C430B}"/>
              </a:ext>
            </a:extLst>
          </p:cNvPr>
          <p:cNvSpPr txBox="1"/>
          <p:nvPr/>
        </p:nvSpPr>
        <p:spPr>
          <a:xfrm>
            <a:off x="8570842" y="1679574"/>
            <a:ext cx="914400" cy="369332"/>
          </a:xfrm>
          <a:prstGeom prst="rect">
            <a:avLst/>
          </a:prstGeom>
          <a:noFill/>
        </p:spPr>
        <p:txBody>
          <a:bodyPr wrap="square" rtlCol="0">
            <a:spAutoFit/>
          </a:bodyPr>
          <a:lstStyle/>
          <a:p>
            <a:r>
              <a:rPr lang="sl-SI" dirty="0"/>
              <a:t>1.</a:t>
            </a:r>
          </a:p>
        </p:txBody>
      </p:sp>
      <p:sp>
        <p:nvSpPr>
          <p:cNvPr id="11" name="PoljeZBesedilom 10">
            <a:extLst>
              <a:ext uri="{FF2B5EF4-FFF2-40B4-BE49-F238E27FC236}">
                <a16:creationId xmlns:a16="http://schemas.microsoft.com/office/drawing/2014/main" xmlns="" id="{3F7211D7-AD16-414D-B8EB-4AA47B36DE02}"/>
              </a:ext>
            </a:extLst>
          </p:cNvPr>
          <p:cNvSpPr txBox="1"/>
          <p:nvPr/>
        </p:nvSpPr>
        <p:spPr>
          <a:xfrm>
            <a:off x="2383012" y="4943790"/>
            <a:ext cx="441146" cy="369332"/>
          </a:xfrm>
          <a:prstGeom prst="rect">
            <a:avLst/>
          </a:prstGeom>
          <a:noFill/>
        </p:spPr>
        <p:txBody>
          <a:bodyPr wrap="none" rtlCol="0">
            <a:spAutoFit/>
          </a:bodyPr>
          <a:lstStyle/>
          <a:p>
            <a:r>
              <a:rPr lang="sl-SI" dirty="0"/>
              <a:t>2. </a:t>
            </a:r>
          </a:p>
        </p:txBody>
      </p:sp>
      <p:sp>
        <p:nvSpPr>
          <p:cNvPr id="12" name="PoljeZBesedilom 11">
            <a:extLst>
              <a:ext uri="{FF2B5EF4-FFF2-40B4-BE49-F238E27FC236}">
                <a16:creationId xmlns:a16="http://schemas.microsoft.com/office/drawing/2014/main" xmlns="" id="{AAFE9853-454F-417E-9DCD-BBF26A47F4B4}"/>
              </a:ext>
            </a:extLst>
          </p:cNvPr>
          <p:cNvSpPr txBox="1"/>
          <p:nvPr/>
        </p:nvSpPr>
        <p:spPr>
          <a:xfrm flipH="1">
            <a:off x="6271361" y="4903932"/>
            <a:ext cx="516831" cy="369332"/>
          </a:xfrm>
          <a:prstGeom prst="rect">
            <a:avLst/>
          </a:prstGeom>
          <a:noFill/>
        </p:spPr>
        <p:txBody>
          <a:bodyPr wrap="square" rtlCol="0">
            <a:spAutoFit/>
          </a:bodyPr>
          <a:lstStyle/>
          <a:p>
            <a:r>
              <a:rPr lang="sl-SI" dirty="0"/>
              <a:t>3.</a:t>
            </a:r>
          </a:p>
        </p:txBody>
      </p:sp>
      <p:sp>
        <p:nvSpPr>
          <p:cNvPr id="13" name="PoljeZBesedilom 12">
            <a:extLst>
              <a:ext uri="{FF2B5EF4-FFF2-40B4-BE49-F238E27FC236}">
                <a16:creationId xmlns:a16="http://schemas.microsoft.com/office/drawing/2014/main" xmlns="" id="{0E8ECFCA-25E0-473D-A31D-0F9186CFA6D2}"/>
              </a:ext>
            </a:extLst>
          </p:cNvPr>
          <p:cNvSpPr txBox="1"/>
          <p:nvPr/>
        </p:nvSpPr>
        <p:spPr>
          <a:xfrm flipH="1">
            <a:off x="10176950" y="3970054"/>
            <a:ext cx="599316" cy="369332"/>
          </a:xfrm>
          <a:prstGeom prst="rect">
            <a:avLst/>
          </a:prstGeom>
          <a:noFill/>
        </p:spPr>
        <p:txBody>
          <a:bodyPr wrap="square" rtlCol="0">
            <a:spAutoFit/>
          </a:bodyPr>
          <a:lstStyle/>
          <a:p>
            <a:r>
              <a:rPr lang="sl-SI" dirty="0"/>
              <a:t>4.</a:t>
            </a:r>
          </a:p>
        </p:txBody>
      </p:sp>
    </p:spTree>
    <p:extLst>
      <p:ext uri="{BB962C8B-B14F-4D97-AF65-F5344CB8AC3E}">
        <p14:creationId xmlns:p14="http://schemas.microsoft.com/office/powerpoint/2010/main" val="2942613483"/>
      </p:ext>
    </p:extLst>
  </p:cSld>
  <p:clrMapOvr>
    <a:masterClrMapping/>
  </p:clrMapOvr>
</p:sld>
</file>

<file path=ppt/theme/theme1.xml><?xml version="1.0" encoding="utf-8"?>
<a:theme xmlns:a="http://schemas.openxmlformats.org/drawingml/2006/main" name="Šelest">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774</TotalTime>
  <Words>88</Words>
  <Application>Microsoft Office PowerPoint</Application>
  <PresentationFormat>Širokozaslonsko</PresentationFormat>
  <Paragraphs>19</Paragraphs>
  <Slides>6</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6</vt:i4>
      </vt:variant>
    </vt:vector>
  </HeadingPairs>
  <TitlesOfParts>
    <vt:vector size="10" baseType="lpstr">
      <vt:lpstr>Arial</vt:lpstr>
      <vt:lpstr>Century Gothic</vt:lpstr>
      <vt:lpstr>Wingdings 3</vt:lpstr>
      <vt:lpstr>Šelest</vt:lpstr>
      <vt:lpstr>STALNE BESEDNE ZVEZE</vt:lpstr>
      <vt:lpstr>… nadaljevanje</vt:lpstr>
      <vt:lpstr>PowerPointova predstavitev</vt:lpstr>
      <vt:lpstr>Iskanje po frazeološkem slovarju</vt:lpstr>
      <vt:lpstr>PowerPointova predstavitev</vt:lpstr>
      <vt:lpstr>Oglej si spodnje ilustracije. Ugotovi, katero stalno besedno zvezo prikazuje posamezna ilustracija in kaj ta stalna besedna zveza pomeni.    DOMAČA NALOGA  Preizkusi se tudi sam v ustvarjanju.   1. Vzemi brezčrtni A4 list.    2. Izberi si frazem in ga zapiši na vrhu lista.  4. Frazem ilustriraj.   5. Ne pozabi na podpis (v spodnjem desnem kotu).  6. Nalogo posreduj svojemu učitelju slovenščine                                                                                              do nedelje, 19. aprila.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STALNE BESEDNE ZVEZE</dc:title>
  <dc:creator>Urša</dc:creator>
  <cp:lastModifiedBy>Robert</cp:lastModifiedBy>
  <cp:revision>40</cp:revision>
  <dcterms:created xsi:type="dcterms:W3CDTF">2020-03-16T12:27:53Z</dcterms:created>
  <dcterms:modified xsi:type="dcterms:W3CDTF">2020-04-14T15:22:01Z</dcterms:modified>
</cp:coreProperties>
</file>