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1" r:id="rId3"/>
    <p:sldId id="268" r:id="rId4"/>
    <p:sldId id="256" r:id="rId5"/>
    <p:sldId id="260" r:id="rId6"/>
    <p:sldId id="269" r:id="rId7"/>
    <p:sldId id="267" r:id="rId8"/>
    <p:sldId id="266" r:id="rId9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vetel slog 3 – poudarek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089A-696C-4497-86E6-213CEBE6DEBB}" type="datetimeFigureOut">
              <a:rPr lang="sl-SI" smtClean="0"/>
              <a:pPr/>
              <a:t>29.3.2020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C39D6-8856-4038-A729-599B4F41006D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8004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089A-696C-4497-86E6-213CEBE6DEBB}" type="datetimeFigureOut">
              <a:rPr lang="sl-SI" smtClean="0"/>
              <a:pPr/>
              <a:t>29.3.2020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C39D6-8856-4038-A729-599B4F41006D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96538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089A-696C-4497-86E6-213CEBE6DEBB}" type="datetimeFigureOut">
              <a:rPr lang="sl-SI" smtClean="0"/>
              <a:pPr/>
              <a:t>29.3.2020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C39D6-8856-4038-A729-599B4F41006D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888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089A-696C-4497-86E6-213CEBE6DEBB}" type="datetimeFigureOut">
              <a:rPr lang="sl-SI" smtClean="0"/>
              <a:pPr/>
              <a:t>29.3.2020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C39D6-8856-4038-A729-599B4F41006D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52314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089A-696C-4497-86E6-213CEBE6DEBB}" type="datetimeFigureOut">
              <a:rPr lang="sl-SI" smtClean="0"/>
              <a:pPr/>
              <a:t>29.3.2020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C39D6-8856-4038-A729-599B4F41006D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17618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089A-696C-4497-86E6-213CEBE6DEBB}" type="datetimeFigureOut">
              <a:rPr lang="sl-SI" smtClean="0"/>
              <a:pPr/>
              <a:t>29.3.2020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C39D6-8856-4038-A729-599B4F41006D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77539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089A-696C-4497-86E6-213CEBE6DEBB}" type="datetimeFigureOut">
              <a:rPr lang="sl-SI" smtClean="0"/>
              <a:pPr/>
              <a:t>29.3.2020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C39D6-8856-4038-A729-599B4F41006D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78461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089A-696C-4497-86E6-213CEBE6DEBB}" type="datetimeFigureOut">
              <a:rPr lang="sl-SI" smtClean="0"/>
              <a:pPr/>
              <a:t>29.3.2020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C39D6-8856-4038-A729-599B4F41006D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00623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089A-696C-4497-86E6-213CEBE6DEBB}" type="datetimeFigureOut">
              <a:rPr lang="sl-SI" smtClean="0"/>
              <a:pPr/>
              <a:t>29.3.2020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C39D6-8856-4038-A729-599B4F41006D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0315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089A-696C-4497-86E6-213CEBE6DEBB}" type="datetimeFigureOut">
              <a:rPr lang="sl-SI" smtClean="0"/>
              <a:pPr/>
              <a:t>29.3.2020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C39D6-8856-4038-A729-599B4F41006D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90110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089A-696C-4497-86E6-213CEBE6DEBB}" type="datetimeFigureOut">
              <a:rPr lang="sl-SI" smtClean="0"/>
              <a:pPr/>
              <a:t>29.3.2020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C39D6-8856-4038-A729-599B4F41006D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64179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B089A-696C-4497-86E6-213CEBE6DEBB}" type="datetimeFigureOut">
              <a:rPr lang="sl-SI" smtClean="0"/>
              <a:pPr/>
              <a:t>29.3.2020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C39D6-8856-4038-A729-599B4F41006D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07979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si/url?sa=i&amp;rct=j&amp;q=oziralni+zaimki&amp;source=images&amp;cd=&amp;cad=rja&amp;docid=el_x-bIxspKKBM&amp;tbnid=XhJDsQFRcuxvHM:&amp;ved=0CAUQjRw&amp;url=http://www.s-sers.mb.edus.si/gradiva/w3/slo8/031_zaimki/zaimki_obravnava.html&amp;ei=E5sCUZewJMfDtAbqnoDACQ&amp;bvm=bv.41524429,d.Yms&amp;psig=AFQjCNFOfAjG-2c-rMTXbtFuI9231Sm0uQ&amp;ust=135921166821240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si/url?sa=i&amp;rct=j&amp;q=oziralni+zaimki&amp;source=images&amp;cd=&amp;cad=rja&amp;docid=el_x-bIxspKKBM&amp;tbnid=XhJDsQFRcuxvHM:&amp;ved=0CAUQjRw&amp;url=http://www.s-sers.mb.edus.si/gradiva/w3/slo8/031_zaimki/zaimki_obravnava.html&amp;ei=E5sCUZewJMfDtAbqnoDACQ&amp;bvm=bv.41524429,d.Yms&amp;psig=AFQjCNFOfAjG-2c-rMTXbtFuI9231Sm0uQ&amp;ust=135921166821240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C06C5315-85BD-482D-8937-A93051C264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3096343"/>
          </a:xfrm>
        </p:spPr>
        <p:txBody>
          <a:bodyPr>
            <a:normAutofit/>
          </a:bodyPr>
          <a:lstStyle/>
          <a:p>
            <a:r>
              <a:rPr lang="sl-SI" sz="6600" dirty="0"/>
              <a:t/>
            </a:r>
            <a:br>
              <a:rPr lang="sl-SI" sz="6600" dirty="0"/>
            </a:br>
            <a:endParaRPr lang="sl-SI" sz="8000" b="1" dirty="0"/>
          </a:p>
        </p:txBody>
      </p:sp>
      <p:sp>
        <p:nvSpPr>
          <p:cNvPr id="3" name="Oblak 2">
            <a:extLst>
              <a:ext uri="{FF2B5EF4-FFF2-40B4-BE49-F238E27FC236}">
                <a16:creationId xmlns:a16="http://schemas.microsoft.com/office/drawing/2014/main" xmlns="" id="{1BC3C981-43A2-4F3A-9146-7F25BC48350F}"/>
              </a:ext>
            </a:extLst>
          </p:cNvPr>
          <p:cNvSpPr/>
          <p:nvPr/>
        </p:nvSpPr>
        <p:spPr>
          <a:xfrm>
            <a:off x="1331640" y="1880828"/>
            <a:ext cx="6408712" cy="320435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6000" b="1" dirty="0"/>
              <a:t>ZAIMKI</a:t>
            </a:r>
            <a:endParaRPr lang="sl-SI" sz="6000" dirty="0"/>
          </a:p>
        </p:txBody>
      </p:sp>
      <p:sp>
        <p:nvSpPr>
          <p:cNvPr id="4" name="Oblak 3">
            <a:extLst>
              <a:ext uri="{FF2B5EF4-FFF2-40B4-BE49-F238E27FC236}">
                <a16:creationId xmlns:a16="http://schemas.microsoft.com/office/drawing/2014/main" xmlns="" id="{DC2ABC58-3BBC-47E9-8EC4-03F8E7D47445}"/>
              </a:ext>
            </a:extLst>
          </p:cNvPr>
          <p:cNvSpPr/>
          <p:nvPr/>
        </p:nvSpPr>
        <p:spPr>
          <a:xfrm>
            <a:off x="755576" y="1068430"/>
            <a:ext cx="2016224" cy="1224136"/>
          </a:xfrm>
          <a:prstGeom prst="cloud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Oblak 4">
            <a:extLst>
              <a:ext uri="{FF2B5EF4-FFF2-40B4-BE49-F238E27FC236}">
                <a16:creationId xmlns:a16="http://schemas.microsoft.com/office/drawing/2014/main" xmlns="" id="{0E53C433-30A3-4C52-8180-4112B6B8206A}"/>
              </a:ext>
            </a:extLst>
          </p:cNvPr>
          <p:cNvSpPr/>
          <p:nvPr/>
        </p:nvSpPr>
        <p:spPr>
          <a:xfrm>
            <a:off x="6588224" y="548680"/>
            <a:ext cx="2227784" cy="1728192"/>
          </a:xfrm>
          <a:prstGeom prst="cloud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Oblak 6">
            <a:extLst>
              <a:ext uri="{FF2B5EF4-FFF2-40B4-BE49-F238E27FC236}">
                <a16:creationId xmlns:a16="http://schemas.microsoft.com/office/drawing/2014/main" xmlns="" id="{3FCE9443-0B9D-43A8-8B51-915D05F54CC1}"/>
              </a:ext>
            </a:extLst>
          </p:cNvPr>
          <p:cNvSpPr/>
          <p:nvPr/>
        </p:nvSpPr>
        <p:spPr>
          <a:xfrm>
            <a:off x="251520" y="4946079"/>
            <a:ext cx="3312368" cy="1772816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Oblak 7">
            <a:extLst>
              <a:ext uri="{FF2B5EF4-FFF2-40B4-BE49-F238E27FC236}">
                <a16:creationId xmlns:a16="http://schemas.microsoft.com/office/drawing/2014/main" xmlns="" id="{716B9F14-64CD-4A95-9F36-317C139B5189}"/>
              </a:ext>
            </a:extLst>
          </p:cNvPr>
          <p:cNvSpPr/>
          <p:nvPr/>
        </p:nvSpPr>
        <p:spPr>
          <a:xfrm>
            <a:off x="1763688" y="89072"/>
            <a:ext cx="2666528" cy="1553084"/>
          </a:xfrm>
          <a:prstGeom prst="cloud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15224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: zaokroženi vogali 3">
            <a:extLst>
              <a:ext uri="{FF2B5EF4-FFF2-40B4-BE49-F238E27FC236}">
                <a16:creationId xmlns:a16="http://schemas.microsoft.com/office/drawing/2014/main" xmlns="" id="{CE435E94-6A41-4FDE-8EEF-983779FFAD61}"/>
              </a:ext>
            </a:extLst>
          </p:cNvPr>
          <p:cNvSpPr/>
          <p:nvPr/>
        </p:nvSpPr>
        <p:spPr>
          <a:xfrm>
            <a:off x="107473" y="51057"/>
            <a:ext cx="3196393" cy="209745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l-SI" dirty="0">
                <a:solidFill>
                  <a:schemeClr val="tx2"/>
                </a:solidFill>
              </a:rPr>
              <a:t>Uporabimo jih šele potem, ko smo neposredno poimenovali osebo, predmet, žival … </a:t>
            </a:r>
          </a:p>
          <a:p>
            <a:endParaRPr lang="sl-SI" i="1" dirty="0"/>
          </a:p>
          <a:p>
            <a:r>
              <a:rPr lang="sl-SI" i="1" dirty="0"/>
              <a:t>Na klopci sedi </a:t>
            </a:r>
            <a:r>
              <a:rPr lang="sl-SI" b="1" i="1" u="sng" dirty="0"/>
              <a:t>fant v modri majici</a:t>
            </a:r>
            <a:r>
              <a:rPr lang="sl-SI" i="1" dirty="0"/>
              <a:t>. </a:t>
            </a:r>
            <a:r>
              <a:rPr lang="sl-SI" b="1" i="1" u="sng" dirty="0"/>
              <a:t>Ta</a:t>
            </a:r>
            <a:r>
              <a:rPr lang="sl-SI" i="1" dirty="0"/>
              <a:t> je zelo prijazen do mene.</a:t>
            </a:r>
            <a:endParaRPr lang="sl-SI" dirty="0"/>
          </a:p>
        </p:txBody>
      </p:sp>
      <p:sp>
        <p:nvSpPr>
          <p:cNvPr id="5" name="Elipsa 4">
            <a:extLst>
              <a:ext uri="{FF2B5EF4-FFF2-40B4-BE49-F238E27FC236}">
                <a16:creationId xmlns:a16="http://schemas.microsoft.com/office/drawing/2014/main" xmlns="" id="{DAF4B99E-E958-411F-8999-5D3300D4C891}"/>
              </a:ext>
            </a:extLst>
          </p:cNvPr>
          <p:cNvSpPr/>
          <p:nvPr/>
        </p:nvSpPr>
        <p:spPr>
          <a:xfrm>
            <a:off x="904564" y="2650858"/>
            <a:ext cx="3270193" cy="194421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4000" dirty="0">
                <a:solidFill>
                  <a:schemeClr val="tx2"/>
                </a:solidFill>
              </a:rPr>
              <a:t>KAZALNI ZAIMKI </a:t>
            </a:r>
          </a:p>
        </p:txBody>
      </p:sp>
      <p:sp>
        <p:nvSpPr>
          <p:cNvPr id="6" name="Pravokotnik: zaokroženi vogali 5">
            <a:extLst>
              <a:ext uri="{FF2B5EF4-FFF2-40B4-BE49-F238E27FC236}">
                <a16:creationId xmlns:a16="http://schemas.microsoft.com/office/drawing/2014/main" xmlns="" id="{8BEF83CC-2AFD-45EA-8B18-D4969B3B1EB3}"/>
              </a:ext>
            </a:extLst>
          </p:cNvPr>
          <p:cNvSpPr/>
          <p:nvPr/>
        </p:nvSpPr>
        <p:spPr>
          <a:xfrm>
            <a:off x="4211960" y="118512"/>
            <a:ext cx="4248471" cy="280831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l-SI" dirty="0">
                <a:solidFill>
                  <a:schemeClr val="tx2"/>
                </a:solidFill>
              </a:rPr>
              <a:t>Kadar kažemo na ljudi ali stvari, ki so od nas časovno ali prostorsko različno oddaljene, na najbližjo stvar pokažemo z zaimkom </a:t>
            </a:r>
            <a:r>
              <a:rPr lang="sl-SI" b="1" dirty="0">
                <a:solidFill>
                  <a:schemeClr val="tx2"/>
                </a:solidFill>
              </a:rPr>
              <a:t>ta</a:t>
            </a:r>
            <a:r>
              <a:rPr lang="sl-SI" dirty="0">
                <a:solidFill>
                  <a:schemeClr val="tx2"/>
                </a:solidFill>
              </a:rPr>
              <a:t>, na bolj oddaljeno s </a:t>
            </a:r>
            <a:r>
              <a:rPr lang="sl-SI" b="1" dirty="0">
                <a:solidFill>
                  <a:schemeClr val="tx2"/>
                </a:solidFill>
              </a:rPr>
              <a:t>tisti</a:t>
            </a:r>
            <a:r>
              <a:rPr lang="sl-SI" dirty="0">
                <a:solidFill>
                  <a:schemeClr val="tx2"/>
                </a:solidFill>
              </a:rPr>
              <a:t>, na najbolj oddaljeno pa z </a:t>
            </a:r>
            <a:r>
              <a:rPr lang="sl-SI" b="1" dirty="0">
                <a:solidFill>
                  <a:schemeClr val="tx2"/>
                </a:solidFill>
              </a:rPr>
              <a:t>oni</a:t>
            </a:r>
            <a:r>
              <a:rPr lang="sl-SI" dirty="0">
                <a:solidFill>
                  <a:schemeClr val="tx2"/>
                </a:solidFill>
              </a:rPr>
              <a:t>. </a:t>
            </a:r>
          </a:p>
          <a:p>
            <a:endParaRPr lang="sl-SI" b="1" i="1" dirty="0"/>
          </a:p>
          <a:p>
            <a:r>
              <a:rPr lang="sl-SI" b="1" i="1" dirty="0"/>
              <a:t>Ta</a:t>
            </a:r>
            <a:r>
              <a:rPr lang="sl-SI" i="1" dirty="0"/>
              <a:t> človek tukaj je moj znanec, </a:t>
            </a:r>
            <a:r>
              <a:rPr lang="sl-SI" b="1" i="1" dirty="0"/>
              <a:t>tisti</a:t>
            </a:r>
            <a:r>
              <a:rPr lang="sl-SI" i="1" dirty="0"/>
              <a:t> tam mi je znan na videz, </a:t>
            </a:r>
            <a:r>
              <a:rPr lang="sl-SI" b="1" i="1" dirty="0"/>
              <a:t>onega</a:t>
            </a:r>
            <a:r>
              <a:rPr lang="sl-SI" i="1" dirty="0"/>
              <a:t> zunaj sploh pa ne poznam.</a:t>
            </a:r>
          </a:p>
        </p:txBody>
      </p:sp>
      <p:pic>
        <p:nvPicPr>
          <p:cNvPr id="7" name="Picture 2" descr="http://www.s-sers.mb.edus.si/gradiva/w3/slo8/031_zaimki/kazalni.jpg">
            <a:hlinkClick r:id="rId2"/>
            <a:extLst>
              <a:ext uri="{FF2B5EF4-FFF2-40B4-BE49-F238E27FC236}">
                <a16:creationId xmlns:a16="http://schemas.microsoft.com/office/drawing/2014/main" xmlns="" id="{6942BDCF-3CBF-4D2E-AB45-86C5AEFAEBB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108960" y="4729120"/>
            <a:ext cx="2926080" cy="2153412"/>
          </a:xfrm>
          <a:prstGeom prst="rect">
            <a:avLst/>
          </a:prstGeom>
          <a:noFill/>
        </p:spPr>
      </p:pic>
      <p:sp>
        <p:nvSpPr>
          <p:cNvPr id="8" name="Pravokotnik: zaokroženi vogali 7">
            <a:extLst>
              <a:ext uri="{FF2B5EF4-FFF2-40B4-BE49-F238E27FC236}">
                <a16:creationId xmlns:a16="http://schemas.microsoft.com/office/drawing/2014/main" xmlns="" id="{96965430-E15F-497D-BB1C-CE7E656735A1}"/>
              </a:ext>
            </a:extLst>
          </p:cNvPr>
          <p:cNvSpPr/>
          <p:nvPr/>
        </p:nvSpPr>
        <p:spPr>
          <a:xfrm>
            <a:off x="138175" y="5042353"/>
            <a:ext cx="2489609" cy="166241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l-SI" dirty="0">
                <a:solidFill>
                  <a:schemeClr val="tx2"/>
                </a:solidFill>
              </a:rPr>
              <a:t>Kazalni zaimki so besede, ki kažejo na že omenjene besede v besedilu ali na bitja, predmete in prostore v naši okolici. </a:t>
            </a:r>
          </a:p>
        </p:txBody>
      </p:sp>
      <p:cxnSp>
        <p:nvCxnSpPr>
          <p:cNvPr id="10" name="Raven puščični povezovalnik 9">
            <a:extLst>
              <a:ext uri="{FF2B5EF4-FFF2-40B4-BE49-F238E27FC236}">
                <a16:creationId xmlns:a16="http://schemas.microsoft.com/office/drawing/2014/main" xmlns="" id="{86935C99-4EF1-4598-A3CD-5F073C34F8DA}"/>
              </a:ext>
            </a:extLst>
          </p:cNvPr>
          <p:cNvCxnSpPr/>
          <p:nvPr/>
        </p:nvCxnSpPr>
        <p:spPr>
          <a:xfrm flipH="1">
            <a:off x="1022939" y="4583278"/>
            <a:ext cx="360040" cy="36345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Raven puščični povezovalnik 10">
            <a:extLst>
              <a:ext uri="{FF2B5EF4-FFF2-40B4-BE49-F238E27FC236}">
                <a16:creationId xmlns:a16="http://schemas.microsoft.com/office/drawing/2014/main" xmlns="" id="{50004C58-0EFC-4963-BE8E-459FEEF09D21}"/>
              </a:ext>
            </a:extLst>
          </p:cNvPr>
          <p:cNvCxnSpPr>
            <a:cxnSpLocks/>
          </p:cNvCxnSpPr>
          <p:nvPr/>
        </p:nvCxnSpPr>
        <p:spPr>
          <a:xfrm flipV="1">
            <a:off x="3815317" y="2665991"/>
            <a:ext cx="252028" cy="1950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Raven puščični povezovalnik 11">
            <a:extLst>
              <a:ext uri="{FF2B5EF4-FFF2-40B4-BE49-F238E27FC236}">
                <a16:creationId xmlns:a16="http://schemas.microsoft.com/office/drawing/2014/main" xmlns="" id="{A2857629-1D18-4461-BF5E-657401887C1C}"/>
              </a:ext>
            </a:extLst>
          </p:cNvPr>
          <p:cNvCxnSpPr>
            <a:cxnSpLocks/>
          </p:cNvCxnSpPr>
          <p:nvPr/>
        </p:nvCxnSpPr>
        <p:spPr>
          <a:xfrm flipH="1" flipV="1">
            <a:off x="1705669" y="2192324"/>
            <a:ext cx="324036" cy="43034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Pravokotnik: zaokroženi vogali 1">
            <a:extLst>
              <a:ext uri="{FF2B5EF4-FFF2-40B4-BE49-F238E27FC236}">
                <a16:creationId xmlns:a16="http://schemas.microsoft.com/office/drawing/2014/main" xmlns="" id="{516698B3-8991-4C98-8905-9CFD95C9D81C}"/>
              </a:ext>
            </a:extLst>
          </p:cNvPr>
          <p:cNvSpPr/>
          <p:nvPr/>
        </p:nvSpPr>
        <p:spPr>
          <a:xfrm>
            <a:off x="6336195" y="3429000"/>
            <a:ext cx="2556285" cy="261875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l-SI" b="1" dirty="0">
                <a:solidFill>
                  <a:schemeClr val="tx2"/>
                </a:solidFill>
              </a:rPr>
              <a:t>KAKOVOST (kakšen) </a:t>
            </a:r>
            <a:r>
              <a:rPr lang="sl-SI" dirty="0">
                <a:solidFill>
                  <a:schemeClr val="tx2"/>
                </a:solidFill>
              </a:rPr>
              <a:t>– takšen, takšna, takšno, tak, taka, tako </a:t>
            </a:r>
          </a:p>
          <a:p>
            <a:r>
              <a:rPr lang="sl-SI" b="1" dirty="0">
                <a:solidFill>
                  <a:schemeClr val="tx2"/>
                </a:solidFill>
              </a:rPr>
              <a:t>VRSTA (kateri) </a:t>
            </a:r>
            <a:r>
              <a:rPr lang="sl-SI" dirty="0">
                <a:solidFill>
                  <a:schemeClr val="tx2"/>
                </a:solidFill>
              </a:rPr>
              <a:t>– </a:t>
            </a:r>
          </a:p>
          <a:p>
            <a:r>
              <a:rPr lang="sl-SI" dirty="0">
                <a:solidFill>
                  <a:schemeClr val="tx2"/>
                </a:solidFill>
              </a:rPr>
              <a:t>ta, to, </a:t>
            </a:r>
          </a:p>
          <a:p>
            <a:r>
              <a:rPr lang="sl-SI" dirty="0">
                <a:solidFill>
                  <a:schemeClr val="tx2"/>
                </a:solidFill>
              </a:rPr>
              <a:t>tisti, tista, tisto, </a:t>
            </a:r>
          </a:p>
          <a:p>
            <a:r>
              <a:rPr lang="sl-SI" dirty="0">
                <a:solidFill>
                  <a:schemeClr val="tx2"/>
                </a:solidFill>
              </a:rPr>
              <a:t>oni, ona ono</a:t>
            </a:r>
          </a:p>
          <a:p>
            <a:r>
              <a:rPr lang="sl-SI" b="1" dirty="0">
                <a:solidFill>
                  <a:schemeClr val="tx2"/>
                </a:solidFill>
              </a:rPr>
              <a:t>KOLIČINA (koliko) </a:t>
            </a:r>
            <a:r>
              <a:rPr lang="sl-SI" dirty="0">
                <a:solidFill>
                  <a:schemeClr val="tx2"/>
                </a:solidFill>
              </a:rPr>
              <a:t>– toliko </a:t>
            </a:r>
          </a:p>
        </p:txBody>
      </p:sp>
      <p:cxnSp>
        <p:nvCxnSpPr>
          <p:cNvPr id="9" name="Raven puščični povezovalnik 8">
            <a:extLst>
              <a:ext uri="{FF2B5EF4-FFF2-40B4-BE49-F238E27FC236}">
                <a16:creationId xmlns:a16="http://schemas.microsoft.com/office/drawing/2014/main" xmlns="" id="{B1543C9F-77BC-4091-8561-0E02C0E16B48}"/>
              </a:ext>
            </a:extLst>
          </p:cNvPr>
          <p:cNvCxnSpPr>
            <a:cxnSpLocks/>
          </p:cNvCxnSpPr>
          <p:nvPr/>
        </p:nvCxnSpPr>
        <p:spPr>
          <a:xfrm>
            <a:off x="4319372" y="3673865"/>
            <a:ext cx="1908812" cy="2573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6608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03582103-C015-42D7-8D8F-A82F3FBDA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184" y="274638"/>
            <a:ext cx="3394720" cy="1930226"/>
          </a:xfrm>
        </p:spPr>
        <p:txBody>
          <a:bodyPr>
            <a:normAutofit/>
          </a:bodyPr>
          <a:lstStyle/>
          <a:p>
            <a:r>
              <a:rPr lang="sl-SI" sz="1800" i="1" dirty="0">
                <a:solidFill>
                  <a:srgbClr val="0070C0"/>
                </a:solidFill>
              </a:rPr>
              <a:t>Kazalni zaimek TA se sklanja.</a:t>
            </a:r>
            <a:endParaRPr lang="sl-SI" sz="1800" dirty="0">
              <a:solidFill>
                <a:srgbClr val="0070C0"/>
              </a:solidFill>
            </a:endParaRPr>
          </a:p>
        </p:txBody>
      </p:sp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xmlns="" id="{2AE3FA59-B939-493A-841D-1E81716171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7708728"/>
              </p:ext>
            </p:extLst>
          </p:nvPr>
        </p:nvGraphicFramePr>
        <p:xfrm>
          <a:off x="3741771" y="675755"/>
          <a:ext cx="5122912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728">
                  <a:extLst>
                    <a:ext uri="{9D8B030D-6E8A-4147-A177-3AD203B41FA5}">
                      <a16:colId xmlns:a16="http://schemas.microsoft.com/office/drawing/2014/main" xmlns="" val="733080260"/>
                    </a:ext>
                  </a:extLst>
                </a:gridCol>
                <a:gridCol w="1280728">
                  <a:extLst>
                    <a:ext uri="{9D8B030D-6E8A-4147-A177-3AD203B41FA5}">
                      <a16:colId xmlns:a16="http://schemas.microsoft.com/office/drawing/2014/main" xmlns="" val="4033186313"/>
                    </a:ext>
                  </a:extLst>
                </a:gridCol>
                <a:gridCol w="1280728">
                  <a:extLst>
                    <a:ext uri="{9D8B030D-6E8A-4147-A177-3AD203B41FA5}">
                      <a16:colId xmlns:a16="http://schemas.microsoft.com/office/drawing/2014/main" xmlns="" val="2235405465"/>
                    </a:ext>
                  </a:extLst>
                </a:gridCol>
                <a:gridCol w="1280728">
                  <a:extLst>
                    <a:ext uri="{9D8B030D-6E8A-4147-A177-3AD203B41FA5}">
                      <a16:colId xmlns:a16="http://schemas.microsoft.com/office/drawing/2014/main" xmlns="" val="2822491669"/>
                    </a:ext>
                  </a:extLst>
                </a:gridCol>
              </a:tblGrid>
              <a:tr h="355473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/>
                        <a:t>ed</a:t>
                      </a:r>
                      <a:r>
                        <a:rPr lang="sl-SI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dv.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mn.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36004202"/>
                  </a:ext>
                </a:extLst>
              </a:tr>
              <a:tr h="355473">
                <a:tc>
                  <a:txBody>
                    <a:bodyPr/>
                    <a:lstStyle/>
                    <a:p>
                      <a:r>
                        <a:rPr lang="sl-SI" dirty="0"/>
                        <a:t>im.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00081857"/>
                  </a:ext>
                </a:extLst>
              </a:tr>
              <a:tr h="355473">
                <a:tc>
                  <a:txBody>
                    <a:bodyPr/>
                    <a:lstStyle/>
                    <a:p>
                      <a:r>
                        <a:rPr lang="sl-SI" dirty="0"/>
                        <a:t>rod.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TEGA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TEH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TEH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34753543"/>
                  </a:ext>
                </a:extLst>
              </a:tr>
              <a:tr h="355473">
                <a:tc>
                  <a:txBody>
                    <a:bodyPr/>
                    <a:lstStyle/>
                    <a:p>
                      <a:r>
                        <a:rPr lang="sl-SI" dirty="0"/>
                        <a:t>daj.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TEMU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79793567"/>
                  </a:ext>
                </a:extLst>
              </a:tr>
              <a:tr h="355473">
                <a:tc>
                  <a:txBody>
                    <a:bodyPr/>
                    <a:lstStyle/>
                    <a:p>
                      <a:r>
                        <a:rPr lang="sl-SI" dirty="0"/>
                        <a:t>tož.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TA/TEGA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79352933"/>
                  </a:ext>
                </a:extLst>
              </a:tr>
              <a:tr h="355473">
                <a:tc>
                  <a:txBody>
                    <a:bodyPr/>
                    <a:lstStyle/>
                    <a:p>
                      <a:r>
                        <a:rPr lang="sl-SI" dirty="0"/>
                        <a:t>mest.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pri 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pri TEH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pri TEH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2240969"/>
                  </a:ext>
                </a:extLst>
              </a:tr>
              <a:tr h="355473">
                <a:tc>
                  <a:txBody>
                    <a:bodyPr/>
                    <a:lstStyle/>
                    <a:p>
                      <a:r>
                        <a:rPr lang="sl-SI" dirty="0"/>
                        <a:t>or.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s 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s TEMA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s TEMI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98306995"/>
                  </a:ext>
                </a:extLst>
              </a:tr>
            </a:tbl>
          </a:graphicData>
        </a:graphic>
      </p:graphicFrame>
      <p:sp>
        <p:nvSpPr>
          <p:cNvPr id="8" name="PoljeZBesedilom 7">
            <a:extLst>
              <a:ext uri="{FF2B5EF4-FFF2-40B4-BE49-F238E27FC236}">
                <a16:creationId xmlns:a16="http://schemas.microsoft.com/office/drawing/2014/main" xmlns="" id="{DA7C73A9-539D-4AF8-8E68-AF1640DEBF54}"/>
              </a:ext>
            </a:extLst>
          </p:cNvPr>
          <p:cNvSpPr txBox="1"/>
          <p:nvPr/>
        </p:nvSpPr>
        <p:spPr>
          <a:xfrm>
            <a:off x="332361" y="4267285"/>
            <a:ext cx="4042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i="1" dirty="0"/>
              <a:t>Sklanjanje kazalnega zaimka TISTI.</a:t>
            </a:r>
          </a:p>
        </p:txBody>
      </p:sp>
      <p:graphicFrame>
        <p:nvGraphicFramePr>
          <p:cNvPr id="10" name="Tabela 16">
            <a:extLst>
              <a:ext uri="{FF2B5EF4-FFF2-40B4-BE49-F238E27FC236}">
                <a16:creationId xmlns:a16="http://schemas.microsoft.com/office/drawing/2014/main" xmlns="" id="{DF9829C7-061D-43A5-B5FD-53A27DB1E1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60680"/>
              </p:ext>
            </p:extLst>
          </p:nvPr>
        </p:nvGraphicFramePr>
        <p:xfrm>
          <a:off x="3719854" y="3861048"/>
          <a:ext cx="5122912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728">
                  <a:extLst>
                    <a:ext uri="{9D8B030D-6E8A-4147-A177-3AD203B41FA5}">
                      <a16:colId xmlns:a16="http://schemas.microsoft.com/office/drawing/2014/main" xmlns="" val="3658143634"/>
                    </a:ext>
                  </a:extLst>
                </a:gridCol>
                <a:gridCol w="1280728">
                  <a:extLst>
                    <a:ext uri="{9D8B030D-6E8A-4147-A177-3AD203B41FA5}">
                      <a16:colId xmlns:a16="http://schemas.microsoft.com/office/drawing/2014/main" xmlns="" val="4106663684"/>
                    </a:ext>
                  </a:extLst>
                </a:gridCol>
                <a:gridCol w="1280728">
                  <a:extLst>
                    <a:ext uri="{9D8B030D-6E8A-4147-A177-3AD203B41FA5}">
                      <a16:colId xmlns:a16="http://schemas.microsoft.com/office/drawing/2014/main" xmlns="" val="1971484358"/>
                    </a:ext>
                  </a:extLst>
                </a:gridCol>
                <a:gridCol w="1280728">
                  <a:extLst>
                    <a:ext uri="{9D8B030D-6E8A-4147-A177-3AD203B41FA5}">
                      <a16:colId xmlns:a16="http://schemas.microsoft.com/office/drawing/2014/main" xmlns="" val="3946421685"/>
                    </a:ext>
                  </a:extLst>
                </a:gridCol>
              </a:tblGrid>
              <a:tr h="311090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/>
                        <a:t>ed</a:t>
                      </a:r>
                      <a:r>
                        <a:rPr lang="sl-SI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dv.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mn.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75830493"/>
                  </a:ext>
                </a:extLst>
              </a:tr>
              <a:tr h="326866">
                <a:tc>
                  <a:txBody>
                    <a:bodyPr/>
                    <a:lstStyle/>
                    <a:p>
                      <a:r>
                        <a:rPr lang="sl-SI" dirty="0"/>
                        <a:t>im.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24279974"/>
                  </a:ext>
                </a:extLst>
              </a:tr>
              <a:tr h="326866">
                <a:tc>
                  <a:txBody>
                    <a:bodyPr/>
                    <a:lstStyle/>
                    <a:p>
                      <a:r>
                        <a:rPr lang="sl-SI" dirty="0"/>
                        <a:t>rod.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36868517"/>
                  </a:ext>
                </a:extLst>
              </a:tr>
              <a:tr h="326866">
                <a:tc>
                  <a:txBody>
                    <a:bodyPr/>
                    <a:lstStyle/>
                    <a:p>
                      <a:r>
                        <a:rPr lang="sl-SI" dirty="0"/>
                        <a:t>daj.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51315079"/>
                  </a:ext>
                </a:extLst>
              </a:tr>
              <a:tr h="326866">
                <a:tc>
                  <a:txBody>
                    <a:bodyPr/>
                    <a:lstStyle/>
                    <a:p>
                      <a:r>
                        <a:rPr lang="sl-SI" dirty="0"/>
                        <a:t>tož.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98882270"/>
                  </a:ext>
                </a:extLst>
              </a:tr>
              <a:tr h="326866">
                <a:tc>
                  <a:txBody>
                    <a:bodyPr/>
                    <a:lstStyle/>
                    <a:p>
                      <a:r>
                        <a:rPr lang="sl-SI" dirty="0"/>
                        <a:t>mest.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9587626"/>
                  </a:ext>
                </a:extLst>
              </a:tr>
              <a:tr h="326866">
                <a:tc>
                  <a:txBody>
                    <a:bodyPr/>
                    <a:lstStyle/>
                    <a:p>
                      <a:r>
                        <a:rPr lang="sl-SI" dirty="0"/>
                        <a:t>or.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90482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3263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195736" y="2564904"/>
            <a:ext cx="3672408" cy="172819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4000" dirty="0">
                <a:solidFill>
                  <a:schemeClr val="tx2"/>
                </a:solidFill>
              </a:rPr>
              <a:t>OZIRALNI ZAIMKI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263948" y="282950"/>
            <a:ext cx="2701287" cy="221189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sl-SI" dirty="0">
                <a:solidFill>
                  <a:schemeClr val="tx2"/>
                </a:solidFill>
              </a:rPr>
              <a:t>Z njimi OPISNO predstavimo: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sl-SI" dirty="0">
                <a:solidFill>
                  <a:schemeClr val="tx2"/>
                </a:solidFill>
              </a:rPr>
              <a:t>človeka,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sl-SI" dirty="0">
                <a:solidFill>
                  <a:schemeClr val="tx2"/>
                </a:solidFill>
              </a:rPr>
              <a:t>žival,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sl-SI" dirty="0">
                <a:solidFill>
                  <a:schemeClr val="tx2"/>
                </a:solidFill>
              </a:rPr>
              <a:t>neko stvar,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sl-SI" dirty="0">
                <a:solidFill>
                  <a:schemeClr val="tx2"/>
                </a:solidFill>
              </a:rPr>
              <a:t>okoliščine,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sl-SI" dirty="0">
                <a:solidFill>
                  <a:schemeClr val="tx2"/>
                </a:solidFill>
              </a:rPr>
              <a:t>prostor ...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483768" y="172833"/>
            <a:ext cx="3096344" cy="1800200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l-SI" dirty="0">
                <a:solidFill>
                  <a:schemeClr val="tx2"/>
                </a:solidFill>
              </a:rPr>
              <a:t>Zaimek</a:t>
            </a:r>
            <a:r>
              <a:rPr lang="sl-SI" i="1" dirty="0">
                <a:solidFill>
                  <a:schemeClr val="tx2"/>
                </a:solidFill>
              </a:rPr>
              <a:t> </a:t>
            </a:r>
            <a:r>
              <a:rPr lang="sl-SI" b="1" dirty="0">
                <a:solidFill>
                  <a:schemeClr val="tx2"/>
                </a:solidFill>
              </a:rPr>
              <a:t>KATERI</a:t>
            </a:r>
            <a:r>
              <a:rPr lang="sl-SI" dirty="0">
                <a:solidFill>
                  <a:schemeClr val="tx2"/>
                </a:solidFill>
              </a:rPr>
              <a:t> uporabljamo le </a:t>
            </a:r>
            <a:r>
              <a:rPr lang="sl-SI" b="1" dirty="0">
                <a:solidFill>
                  <a:schemeClr val="tx2"/>
                </a:solidFill>
              </a:rPr>
              <a:t>ZA PREDLOGI</a:t>
            </a:r>
            <a:r>
              <a:rPr lang="sl-SI" dirty="0">
                <a:solidFill>
                  <a:schemeClr val="tx2"/>
                </a:solidFill>
              </a:rPr>
              <a:t>: </a:t>
            </a:r>
          </a:p>
          <a:p>
            <a:r>
              <a:rPr lang="sl-SI" dirty="0"/>
              <a:t>Sorodniki, </a:t>
            </a:r>
            <a:r>
              <a:rPr lang="sl-SI" b="1" dirty="0"/>
              <a:t>o katerih </a:t>
            </a:r>
            <a:r>
              <a:rPr lang="sl-SI" dirty="0"/>
              <a:t>govorim, so zelo prijazni.</a:t>
            </a:r>
          </a:p>
          <a:p>
            <a:r>
              <a:rPr lang="sl-SI" dirty="0">
                <a:solidFill>
                  <a:schemeClr val="tx1"/>
                </a:solidFill>
              </a:rPr>
              <a:t>Dvorišče, </a:t>
            </a:r>
            <a:r>
              <a:rPr lang="sl-SI" b="1" dirty="0">
                <a:solidFill>
                  <a:schemeClr val="tx1"/>
                </a:solidFill>
              </a:rPr>
              <a:t>na katerem </a:t>
            </a:r>
            <a:r>
              <a:rPr lang="sl-SI" dirty="0">
                <a:solidFill>
                  <a:schemeClr val="tx1"/>
                </a:solidFill>
              </a:rPr>
              <a:t>sem parkiral, je bilo razmetano. 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695872" y="5295091"/>
            <a:ext cx="2880320" cy="1364851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l-SI" dirty="0">
                <a:solidFill>
                  <a:schemeClr val="tx2"/>
                </a:solidFill>
              </a:rPr>
              <a:t>Tvorimo jih iz vprašalnih zaimkov: </a:t>
            </a:r>
          </a:p>
          <a:p>
            <a:r>
              <a:rPr lang="sl-SI" i="1" dirty="0">
                <a:solidFill>
                  <a:schemeClr val="tx2"/>
                </a:solidFill>
              </a:rPr>
              <a:t>kdo</a:t>
            </a:r>
            <a:r>
              <a:rPr lang="sl-SI" i="1" dirty="0">
                <a:solidFill>
                  <a:schemeClr val="tx2"/>
                </a:solidFill>
                <a:sym typeface="Wingdings"/>
              </a:rPr>
              <a:t></a:t>
            </a:r>
            <a:r>
              <a:rPr lang="sl-SI" i="1" dirty="0">
                <a:solidFill>
                  <a:schemeClr val="tx2"/>
                </a:solidFill>
              </a:rPr>
              <a:t> kdor</a:t>
            </a:r>
          </a:p>
          <a:p>
            <a:r>
              <a:rPr lang="sl-SI" i="1" dirty="0">
                <a:solidFill>
                  <a:schemeClr val="tx2"/>
                </a:solidFill>
              </a:rPr>
              <a:t>kje</a:t>
            </a:r>
            <a:r>
              <a:rPr lang="sl-SI" i="1" dirty="0">
                <a:solidFill>
                  <a:schemeClr val="tx2"/>
                </a:solidFill>
                <a:sym typeface="Wingdings"/>
              </a:rPr>
              <a:t></a:t>
            </a:r>
            <a:r>
              <a:rPr lang="sl-SI" i="1" dirty="0">
                <a:solidFill>
                  <a:schemeClr val="tx2"/>
                </a:solidFill>
              </a:rPr>
              <a:t> kjer</a:t>
            </a:r>
            <a:endParaRPr lang="sl-SI" dirty="0">
              <a:solidFill>
                <a:schemeClr val="tx2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876256" y="2807743"/>
            <a:ext cx="1764704" cy="1025617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l-SI" dirty="0">
                <a:solidFill>
                  <a:schemeClr val="tx2"/>
                </a:solidFill>
              </a:rPr>
              <a:t>Večinoma se končajo na črko -r.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5419350" y="1997002"/>
            <a:ext cx="720080" cy="7881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 flipV="1">
            <a:off x="3621788" y="2073601"/>
            <a:ext cx="142587" cy="4212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cxnSpLocks/>
          </p:cNvCxnSpPr>
          <p:nvPr/>
        </p:nvCxnSpPr>
        <p:spPr>
          <a:xfrm flipV="1">
            <a:off x="5949997" y="3320551"/>
            <a:ext cx="844406" cy="28775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3707904" y="4468997"/>
            <a:ext cx="56471" cy="63300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ravokotnik: zaokroženi vogali 1">
            <a:extLst>
              <a:ext uri="{FF2B5EF4-FFF2-40B4-BE49-F238E27FC236}">
                <a16:creationId xmlns:a16="http://schemas.microsoft.com/office/drawing/2014/main" xmlns="" id="{B9B7AF19-50F5-4026-A9B1-836486A161E1}"/>
              </a:ext>
            </a:extLst>
          </p:cNvPr>
          <p:cNvSpPr/>
          <p:nvPr/>
        </p:nvSpPr>
        <p:spPr>
          <a:xfrm>
            <a:off x="5384195" y="5101998"/>
            <a:ext cx="3547883" cy="155794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l-SI" dirty="0">
                <a:solidFill>
                  <a:schemeClr val="tx2"/>
                </a:solidFill>
              </a:rPr>
              <a:t>Najpogosteje z njimi odgovarjamo na vprašanja:</a:t>
            </a:r>
          </a:p>
          <a:p>
            <a:r>
              <a:rPr lang="sl-SI" dirty="0">
                <a:solidFill>
                  <a:schemeClr val="tx1"/>
                </a:solidFill>
              </a:rPr>
              <a:t>Kdo je lažnivec? Kdor laže. </a:t>
            </a:r>
          </a:p>
          <a:p>
            <a:r>
              <a:rPr lang="sl-SI" dirty="0">
                <a:solidFill>
                  <a:schemeClr val="tx1"/>
                </a:solidFill>
              </a:rPr>
              <a:t>Kje parkiramo? Kjer je parkirišče.</a:t>
            </a:r>
          </a:p>
        </p:txBody>
      </p:sp>
      <p:cxnSp>
        <p:nvCxnSpPr>
          <p:cNvPr id="15" name="Straight Arrow Connector 35">
            <a:extLst>
              <a:ext uri="{FF2B5EF4-FFF2-40B4-BE49-F238E27FC236}">
                <a16:creationId xmlns:a16="http://schemas.microsoft.com/office/drawing/2014/main" xmlns="" id="{0DBE9BBF-FF94-4E15-A00C-23296773F8EA}"/>
              </a:ext>
            </a:extLst>
          </p:cNvPr>
          <p:cNvCxnSpPr>
            <a:cxnSpLocks/>
          </p:cNvCxnSpPr>
          <p:nvPr/>
        </p:nvCxnSpPr>
        <p:spPr>
          <a:xfrm>
            <a:off x="5442521" y="4165045"/>
            <a:ext cx="358538" cy="77876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ravokotnik: zaokroženi vogali 7">
            <a:extLst>
              <a:ext uri="{FF2B5EF4-FFF2-40B4-BE49-F238E27FC236}">
                <a16:creationId xmlns:a16="http://schemas.microsoft.com/office/drawing/2014/main" xmlns="" id="{EFA93255-3053-4112-B860-A3B0EC02D3A9}"/>
              </a:ext>
            </a:extLst>
          </p:cNvPr>
          <p:cNvSpPr/>
          <p:nvPr/>
        </p:nvSpPr>
        <p:spPr>
          <a:xfrm>
            <a:off x="45128" y="3470353"/>
            <a:ext cx="1979712" cy="172819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>
                <a:solidFill>
                  <a:schemeClr val="tx2"/>
                </a:solidFill>
              </a:rPr>
              <a:t>Zaimek </a:t>
            </a:r>
            <a:r>
              <a:rPr lang="sl-SI" b="1" dirty="0">
                <a:solidFill>
                  <a:schemeClr val="tx2"/>
                </a:solidFill>
              </a:rPr>
              <a:t>KI</a:t>
            </a:r>
            <a:r>
              <a:rPr lang="sl-SI" dirty="0">
                <a:solidFill>
                  <a:schemeClr val="tx2"/>
                </a:solidFill>
              </a:rPr>
              <a:t> se uporablja v večini primerov.</a:t>
            </a:r>
          </a:p>
          <a:p>
            <a:pPr algn="ctr"/>
            <a:r>
              <a:rPr lang="sl-SI" dirty="0"/>
              <a:t>Smuči, ki sem jih kupil že lani, so zastarele. </a:t>
            </a:r>
            <a:endParaRPr lang="sl-SI" dirty="0">
              <a:solidFill>
                <a:schemeClr val="tx2"/>
              </a:solidFill>
            </a:endParaRPr>
          </a:p>
        </p:txBody>
      </p:sp>
      <p:cxnSp>
        <p:nvCxnSpPr>
          <p:cNvPr id="18" name="Straight Arrow Connector 36">
            <a:extLst>
              <a:ext uri="{FF2B5EF4-FFF2-40B4-BE49-F238E27FC236}">
                <a16:creationId xmlns:a16="http://schemas.microsoft.com/office/drawing/2014/main" xmlns="" id="{B506F8F7-6C76-490D-B6FD-21FF8114AEEF}"/>
              </a:ext>
            </a:extLst>
          </p:cNvPr>
          <p:cNvCxnSpPr>
            <a:cxnSpLocks/>
          </p:cNvCxnSpPr>
          <p:nvPr/>
        </p:nvCxnSpPr>
        <p:spPr>
          <a:xfrm flipH="1">
            <a:off x="2081805" y="3862237"/>
            <a:ext cx="207638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aobljeni pravokotnik 13"/>
          <p:cNvSpPr/>
          <p:nvPr/>
        </p:nvSpPr>
        <p:spPr>
          <a:xfrm>
            <a:off x="107504" y="172833"/>
            <a:ext cx="2181939" cy="290894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l-SI" dirty="0">
                <a:solidFill>
                  <a:schemeClr val="tx2"/>
                </a:solidFill>
              </a:rPr>
              <a:t>Zaimek </a:t>
            </a:r>
            <a:r>
              <a:rPr lang="sl-SI" b="1" dirty="0">
                <a:solidFill>
                  <a:schemeClr val="tx2"/>
                </a:solidFill>
              </a:rPr>
              <a:t>ČIGAR</a:t>
            </a:r>
            <a:r>
              <a:rPr lang="sl-SI" dirty="0">
                <a:solidFill>
                  <a:schemeClr val="tx2"/>
                </a:solidFill>
              </a:rPr>
              <a:t> se nanaša na samostalnike, ki poimenujejo osebe moškega spola v ednini.</a:t>
            </a:r>
          </a:p>
          <a:p>
            <a:r>
              <a:rPr lang="sl-SI" dirty="0">
                <a:solidFill>
                  <a:schemeClr val="tx1"/>
                </a:solidFill>
              </a:rPr>
              <a:t>Tim, čigar skupina je prva prispela na cilj, je že prevzel pokal.</a:t>
            </a:r>
          </a:p>
        </p:txBody>
      </p:sp>
      <p:cxnSp>
        <p:nvCxnSpPr>
          <p:cNvPr id="17" name="Raven puščični povezovalnik 16"/>
          <p:cNvCxnSpPr/>
          <p:nvPr/>
        </p:nvCxnSpPr>
        <p:spPr>
          <a:xfrm flipH="1" flipV="1">
            <a:off x="2353078" y="2564904"/>
            <a:ext cx="296405" cy="21263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7522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2" grpId="0" animBg="1"/>
      <p:bldP spid="8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jeZBesedilom 5">
            <a:extLst>
              <a:ext uri="{FF2B5EF4-FFF2-40B4-BE49-F238E27FC236}">
                <a16:creationId xmlns:a16="http://schemas.microsoft.com/office/drawing/2014/main" xmlns="" id="{82911CC3-3341-442D-A27D-9156C17993CA}"/>
              </a:ext>
            </a:extLst>
          </p:cNvPr>
          <p:cNvSpPr txBox="1"/>
          <p:nvPr/>
        </p:nvSpPr>
        <p:spPr>
          <a:xfrm>
            <a:off x="3707904" y="327987"/>
            <a:ext cx="5904656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sz="2200" dirty="0"/>
          </a:p>
          <a:p>
            <a:endParaRPr lang="sl-SI" sz="2200" dirty="0"/>
          </a:p>
          <a:p>
            <a:endParaRPr lang="sl-SI" sz="2200" dirty="0"/>
          </a:p>
          <a:p>
            <a:endParaRPr lang="sl-SI" sz="2200" dirty="0"/>
          </a:p>
          <a:p>
            <a:endParaRPr lang="sl-SI" sz="2200" dirty="0"/>
          </a:p>
          <a:p>
            <a:r>
              <a:rPr lang="sl-SI" sz="2200" dirty="0">
                <a:solidFill>
                  <a:srgbClr val="FF0000"/>
                </a:solidFill>
              </a:rPr>
              <a:t>KDO</a:t>
            </a:r>
            <a:r>
              <a:rPr lang="sl-SI" sz="2200" b="1" dirty="0">
                <a:solidFill>
                  <a:srgbClr val="FF0000"/>
                </a:solidFill>
              </a:rPr>
              <a:t>R </a:t>
            </a:r>
            <a:r>
              <a:rPr lang="sl-SI" sz="2200" dirty="0">
                <a:solidFill>
                  <a:srgbClr val="FF0000"/>
                </a:solidFill>
              </a:rPr>
              <a:t>je prijavljen na kosilo.</a:t>
            </a:r>
          </a:p>
          <a:p>
            <a:r>
              <a:rPr lang="sl-SI" sz="2200" dirty="0">
                <a:solidFill>
                  <a:srgbClr val="00B050"/>
                </a:solidFill>
              </a:rPr>
              <a:t>KA</a:t>
            </a:r>
            <a:r>
              <a:rPr lang="sl-SI" sz="2200" b="1" dirty="0">
                <a:solidFill>
                  <a:srgbClr val="00B050"/>
                </a:solidFill>
              </a:rPr>
              <a:t>R</a:t>
            </a:r>
            <a:r>
              <a:rPr lang="sl-SI" sz="2200" dirty="0">
                <a:solidFill>
                  <a:srgbClr val="00B050"/>
                </a:solidFill>
              </a:rPr>
              <a:t> je bilo na mizi.</a:t>
            </a:r>
          </a:p>
          <a:p>
            <a:r>
              <a:rPr lang="sl-SI" sz="2200" dirty="0">
                <a:solidFill>
                  <a:schemeClr val="tx2"/>
                </a:solidFill>
              </a:rPr>
              <a:t>KAK</a:t>
            </a:r>
            <a:r>
              <a:rPr lang="sl-SI" sz="2200" b="1" dirty="0">
                <a:solidFill>
                  <a:schemeClr val="tx2"/>
                </a:solidFill>
              </a:rPr>
              <a:t>R</a:t>
            </a:r>
            <a:r>
              <a:rPr lang="sl-SI" sz="2200" dirty="0">
                <a:solidFill>
                  <a:schemeClr val="tx2"/>
                </a:solidFill>
              </a:rPr>
              <a:t>ŠEN je vsak dan.</a:t>
            </a:r>
          </a:p>
          <a:p>
            <a:r>
              <a:rPr lang="sl-SI" sz="2200" dirty="0">
                <a:solidFill>
                  <a:schemeClr val="accent2">
                    <a:lumMod val="75000"/>
                  </a:schemeClr>
                </a:solidFill>
              </a:rPr>
              <a:t>KI: Tistega, ki prenaša tekmo.</a:t>
            </a:r>
          </a:p>
          <a:p>
            <a:r>
              <a:rPr lang="sl-SI" sz="2200" dirty="0">
                <a:solidFill>
                  <a:schemeClr val="accent2">
                    <a:lumMod val="75000"/>
                  </a:schemeClr>
                </a:solidFill>
              </a:rPr>
              <a:t>KATERI: Preklopi na kanal, na katerem je tekma.</a:t>
            </a:r>
          </a:p>
          <a:p>
            <a:r>
              <a:rPr lang="sl-SI" sz="2200" dirty="0"/>
              <a:t>Od Petra, ČIGA</a:t>
            </a:r>
            <a:r>
              <a:rPr lang="sl-SI" sz="2200" b="1" dirty="0"/>
              <a:t>R</a:t>
            </a:r>
            <a:r>
              <a:rPr lang="sl-SI" sz="2200" dirty="0"/>
              <a:t> oče je direktor Save.</a:t>
            </a:r>
          </a:p>
          <a:p>
            <a:r>
              <a:rPr lang="sl-SI" sz="2200" dirty="0">
                <a:solidFill>
                  <a:srgbClr val="00B050"/>
                </a:solidFill>
              </a:rPr>
              <a:t>KJE</a:t>
            </a:r>
            <a:r>
              <a:rPr lang="sl-SI" sz="2200" b="1" dirty="0">
                <a:solidFill>
                  <a:srgbClr val="00B050"/>
                </a:solidFill>
              </a:rPr>
              <a:t>R</a:t>
            </a:r>
            <a:r>
              <a:rPr lang="sl-SI" sz="2200" dirty="0">
                <a:solidFill>
                  <a:srgbClr val="00B050"/>
                </a:solidFill>
              </a:rPr>
              <a:t> je lepo.</a:t>
            </a:r>
          </a:p>
          <a:p>
            <a:r>
              <a:rPr lang="sl-SI" sz="2200" dirty="0">
                <a:solidFill>
                  <a:srgbClr val="00B050"/>
                </a:solidFill>
              </a:rPr>
              <a:t>KAMO</a:t>
            </a:r>
            <a:r>
              <a:rPr lang="sl-SI" sz="2200" b="1" dirty="0">
                <a:solidFill>
                  <a:srgbClr val="00B050"/>
                </a:solidFill>
              </a:rPr>
              <a:t>R</a:t>
            </a:r>
            <a:r>
              <a:rPr lang="sl-SI" sz="2200" dirty="0">
                <a:solidFill>
                  <a:srgbClr val="00B050"/>
                </a:solidFill>
              </a:rPr>
              <a:t> me je zaneslo.</a:t>
            </a:r>
          </a:p>
          <a:p>
            <a:r>
              <a:rPr lang="sl-SI" sz="2200" dirty="0">
                <a:solidFill>
                  <a:srgbClr val="00B050"/>
                </a:solidFill>
              </a:rPr>
              <a:t>KODE</a:t>
            </a:r>
            <a:r>
              <a:rPr lang="sl-SI" sz="2200" b="1" dirty="0">
                <a:solidFill>
                  <a:srgbClr val="00B050"/>
                </a:solidFill>
              </a:rPr>
              <a:t>R</a:t>
            </a:r>
            <a:r>
              <a:rPr lang="sl-SI" sz="2200" dirty="0">
                <a:solidFill>
                  <a:srgbClr val="00B050"/>
                </a:solidFill>
              </a:rPr>
              <a:t> so trgovine.</a:t>
            </a:r>
          </a:p>
          <a:p>
            <a:r>
              <a:rPr lang="sl-SI" sz="2200" dirty="0">
                <a:solidFill>
                  <a:schemeClr val="tx2"/>
                </a:solidFill>
              </a:rPr>
              <a:t>KADA</a:t>
            </a:r>
            <a:r>
              <a:rPr lang="sl-SI" sz="2200" b="1" dirty="0">
                <a:solidFill>
                  <a:schemeClr val="tx2"/>
                </a:solidFill>
              </a:rPr>
              <a:t>R</a:t>
            </a:r>
            <a:r>
              <a:rPr lang="sl-SI" sz="2200" dirty="0">
                <a:solidFill>
                  <a:schemeClr val="tx2"/>
                </a:solidFill>
              </a:rPr>
              <a:t> bo konec pouka.</a:t>
            </a:r>
          </a:p>
          <a:p>
            <a:r>
              <a:rPr lang="sl-SI" sz="2200" dirty="0">
                <a:solidFill>
                  <a:schemeClr val="accent2">
                    <a:lumMod val="75000"/>
                  </a:schemeClr>
                </a:solidFill>
              </a:rPr>
              <a:t>(Ker si me povabil./Zaradi povabila.)</a:t>
            </a:r>
          </a:p>
          <a:p>
            <a:r>
              <a:rPr lang="sl-SI" sz="2200" dirty="0"/>
              <a:t>KAKO</a:t>
            </a:r>
            <a:r>
              <a:rPr lang="sl-SI" sz="2200" b="1" dirty="0"/>
              <a:t>R </a:t>
            </a:r>
            <a:r>
              <a:rPr lang="sl-SI" sz="2200" dirty="0"/>
              <a:t>v hotelu s petimi zvezdicami.</a:t>
            </a:r>
          </a:p>
          <a:p>
            <a:r>
              <a:rPr lang="sl-SI" sz="2200" dirty="0">
                <a:solidFill>
                  <a:srgbClr val="00B050"/>
                </a:solidFill>
              </a:rPr>
              <a:t>(Da bi se spočil.) </a:t>
            </a:r>
          </a:p>
          <a:p>
            <a:r>
              <a:rPr lang="sl-SI" sz="2200" dirty="0">
                <a:solidFill>
                  <a:schemeClr val="tx2"/>
                </a:solidFill>
              </a:rPr>
              <a:t>KOLIKO</a:t>
            </a:r>
            <a:r>
              <a:rPr lang="sl-SI" sz="2200" b="1" dirty="0">
                <a:solidFill>
                  <a:schemeClr val="tx2"/>
                </a:solidFill>
              </a:rPr>
              <a:t>R</a:t>
            </a:r>
            <a:r>
              <a:rPr lang="sl-SI" sz="2200" dirty="0">
                <a:solidFill>
                  <a:schemeClr val="tx2"/>
                </a:solidFill>
              </a:rPr>
              <a:t> je je bilo v plastenki.</a:t>
            </a:r>
          </a:p>
        </p:txBody>
      </p:sp>
      <p:sp>
        <p:nvSpPr>
          <p:cNvPr id="7" name="PoljeZBesedilom 6">
            <a:extLst>
              <a:ext uri="{FF2B5EF4-FFF2-40B4-BE49-F238E27FC236}">
                <a16:creationId xmlns:a16="http://schemas.microsoft.com/office/drawing/2014/main" xmlns="" id="{FD068932-4277-4489-8FB6-BC1534E8D15A}"/>
              </a:ext>
            </a:extLst>
          </p:cNvPr>
          <p:cNvSpPr txBox="1"/>
          <p:nvPr/>
        </p:nvSpPr>
        <p:spPr>
          <a:xfrm>
            <a:off x="179512" y="327987"/>
            <a:ext cx="4104456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sz="2200" dirty="0"/>
          </a:p>
          <a:p>
            <a:endParaRPr lang="sl-SI" sz="2200" dirty="0"/>
          </a:p>
          <a:p>
            <a:endParaRPr lang="sl-SI" sz="2200" dirty="0"/>
          </a:p>
          <a:p>
            <a:endParaRPr lang="sl-SI" sz="2200" dirty="0"/>
          </a:p>
          <a:p>
            <a:endParaRPr lang="sl-SI" sz="2200" dirty="0">
              <a:solidFill>
                <a:srgbClr val="FF0000"/>
              </a:solidFill>
            </a:endParaRPr>
          </a:p>
          <a:p>
            <a:r>
              <a:rPr lang="sl-SI" sz="2200" dirty="0">
                <a:solidFill>
                  <a:srgbClr val="FF0000"/>
                </a:solidFill>
              </a:rPr>
              <a:t>osebi: KDO je jedel?</a:t>
            </a:r>
          </a:p>
          <a:p>
            <a:r>
              <a:rPr lang="sl-SI" sz="2200" dirty="0">
                <a:solidFill>
                  <a:srgbClr val="00B050"/>
                </a:solidFill>
              </a:rPr>
              <a:t>stvari: KAJ je jedel?</a:t>
            </a:r>
          </a:p>
          <a:p>
            <a:r>
              <a:rPr lang="sl-SI" sz="2200" dirty="0">
                <a:solidFill>
                  <a:schemeClr val="tx2"/>
                </a:solidFill>
              </a:rPr>
              <a:t>lastnosti: KAKŠEN je bil obrok?</a:t>
            </a:r>
          </a:p>
          <a:p>
            <a:r>
              <a:rPr lang="sl-SI" sz="2200" dirty="0">
                <a:solidFill>
                  <a:schemeClr val="accent2">
                    <a:lumMod val="75000"/>
                  </a:schemeClr>
                </a:solidFill>
              </a:rPr>
              <a:t>vrsti: KATERI kanal bi gledal?</a:t>
            </a:r>
          </a:p>
          <a:p>
            <a:endParaRPr lang="sl-SI" sz="2200" dirty="0"/>
          </a:p>
          <a:p>
            <a:r>
              <a:rPr lang="sl-SI" sz="2200" dirty="0"/>
              <a:t>svojini: ČIGAV sin je to?</a:t>
            </a:r>
          </a:p>
          <a:p>
            <a:r>
              <a:rPr lang="sl-SI" sz="2200" dirty="0">
                <a:solidFill>
                  <a:srgbClr val="00B050"/>
                </a:solidFill>
              </a:rPr>
              <a:t>prostoru: KJE si bil?</a:t>
            </a:r>
          </a:p>
          <a:p>
            <a:r>
              <a:rPr lang="sl-SI" sz="2200" dirty="0">
                <a:solidFill>
                  <a:srgbClr val="00B050"/>
                </a:solidFill>
              </a:rPr>
              <a:t>                  KAM si šel? </a:t>
            </a:r>
          </a:p>
          <a:p>
            <a:r>
              <a:rPr lang="sl-SI" sz="2200" dirty="0">
                <a:solidFill>
                  <a:srgbClr val="00B050"/>
                </a:solidFill>
              </a:rPr>
              <a:t>                  KOD gre ta pot?</a:t>
            </a:r>
          </a:p>
          <a:p>
            <a:r>
              <a:rPr lang="sl-SI" sz="2200" dirty="0">
                <a:solidFill>
                  <a:schemeClr val="tx2"/>
                </a:solidFill>
              </a:rPr>
              <a:t>času: KDAJ boš prišel domov?</a:t>
            </a:r>
          </a:p>
          <a:p>
            <a:r>
              <a:rPr lang="sl-SI" sz="2200" dirty="0">
                <a:solidFill>
                  <a:schemeClr val="accent2">
                    <a:lumMod val="75000"/>
                  </a:schemeClr>
                </a:solidFill>
              </a:rPr>
              <a:t>vzroku: ZAKAJ si prišel?</a:t>
            </a:r>
          </a:p>
          <a:p>
            <a:r>
              <a:rPr lang="sl-SI" sz="2200" dirty="0"/>
              <a:t>načinu: KAKO si spal?</a:t>
            </a:r>
          </a:p>
          <a:p>
            <a:r>
              <a:rPr lang="sl-SI" sz="2200" dirty="0">
                <a:solidFill>
                  <a:srgbClr val="00B050"/>
                </a:solidFill>
              </a:rPr>
              <a:t>namenu: ČEMU si prišel?</a:t>
            </a:r>
          </a:p>
          <a:p>
            <a:r>
              <a:rPr lang="sl-SI" sz="2200" dirty="0">
                <a:solidFill>
                  <a:schemeClr val="tx2"/>
                </a:solidFill>
              </a:rPr>
              <a:t>količini: KOLIKO vode si spil?</a:t>
            </a:r>
          </a:p>
          <a:p>
            <a:endParaRPr lang="sl-SI" sz="2000" dirty="0"/>
          </a:p>
        </p:txBody>
      </p:sp>
      <p:sp>
        <p:nvSpPr>
          <p:cNvPr id="2" name="Elipsa 1">
            <a:extLst>
              <a:ext uri="{FF2B5EF4-FFF2-40B4-BE49-F238E27FC236}">
                <a16:creationId xmlns:a16="http://schemas.microsoft.com/office/drawing/2014/main" xmlns="" id="{344F65F5-7204-496B-B9ED-83C03DDE0EA4}"/>
              </a:ext>
            </a:extLst>
          </p:cNvPr>
          <p:cNvSpPr/>
          <p:nvPr/>
        </p:nvSpPr>
        <p:spPr>
          <a:xfrm>
            <a:off x="3776223" y="213461"/>
            <a:ext cx="3384376" cy="165618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500" b="1" dirty="0"/>
              <a:t>OZIRALNI ZAIMKI</a:t>
            </a:r>
          </a:p>
          <a:p>
            <a:pPr algn="ctr"/>
            <a:r>
              <a:rPr lang="sl-SI" dirty="0"/>
              <a:t>z njimi opisujemo, razlagamo in odgovarjamo:</a:t>
            </a:r>
          </a:p>
        </p:txBody>
      </p:sp>
      <p:sp>
        <p:nvSpPr>
          <p:cNvPr id="5" name="Elipsa 4">
            <a:extLst>
              <a:ext uri="{FF2B5EF4-FFF2-40B4-BE49-F238E27FC236}">
                <a16:creationId xmlns:a16="http://schemas.microsoft.com/office/drawing/2014/main" xmlns="" id="{D5B58875-5415-44B5-919B-D3309778488D}"/>
              </a:ext>
            </a:extLst>
          </p:cNvPr>
          <p:cNvSpPr/>
          <p:nvPr/>
        </p:nvSpPr>
        <p:spPr>
          <a:xfrm>
            <a:off x="247831" y="207671"/>
            <a:ext cx="3384376" cy="165618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500" b="1" dirty="0"/>
              <a:t>VPRAŠALNI ZAIMKI</a:t>
            </a:r>
          </a:p>
          <a:p>
            <a:pPr algn="ctr"/>
            <a:r>
              <a:rPr lang="sl-SI" dirty="0"/>
              <a:t>z njimi sprašujemo po:</a:t>
            </a:r>
          </a:p>
        </p:txBody>
      </p:sp>
    </p:spTree>
    <p:extLst>
      <p:ext uri="{BB962C8B-B14F-4D97-AF65-F5344CB8AC3E}">
        <p14:creationId xmlns:p14="http://schemas.microsoft.com/office/powerpoint/2010/main" val="345864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E13D732F-134D-4265-8ACA-72C9FFEF3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2434282"/>
          </a:xfrm>
        </p:spPr>
        <p:txBody>
          <a:bodyPr>
            <a:normAutofit/>
          </a:bodyPr>
          <a:lstStyle/>
          <a:p>
            <a:r>
              <a:rPr lang="sl-SI" sz="1800" i="1" dirty="0"/>
              <a:t>Sklanjaj zaimka kdo in kaj.</a:t>
            </a:r>
          </a:p>
        </p:txBody>
      </p:sp>
      <p:graphicFrame>
        <p:nvGraphicFramePr>
          <p:cNvPr id="4" name="Označba mesta vsebine 3">
            <a:extLst>
              <a:ext uri="{FF2B5EF4-FFF2-40B4-BE49-F238E27FC236}">
                <a16:creationId xmlns:a16="http://schemas.microsoft.com/office/drawing/2014/main" xmlns="" id="{260143FB-8901-4D9C-90CD-9EA67A5536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1616778"/>
              </p:ext>
            </p:extLst>
          </p:nvPr>
        </p:nvGraphicFramePr>
        <p:xfrm>
          <a:off x="1115616" y="1772816"/>
          <a:ext cx="627245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0818">
                  <a:extLst>
                    <a:ext uri="{9D8B030D-6E8A-4147-A177-3AD203B41FA5}">
                      <a16:colId xmlns:a16="http://schemas.microsoft.com/office/drawing/2014/main" xmlns="" val="1714955986"/>
                    </a:ext>
                  </a:extLst>
                </a:gridCol>
                <a:gridCol w="2090818">
                  <a:extLst>
                    <a:ext uri="{9D8B030D-6E8A-4147-A177-3AD203B41FA5}">
                      <a16:colId xmlns:a16="http://schemas.microsoft.com/office/drawing/2014/main" xmlns="" val="112493716"/>
                    </a:ext>
                  </a:extLst>
                </a:gridCol>
                <a:gridCol w="2090818">
                  <a:extLst>
                    <a:ext uri="{9D8B030D-6E8A-4147-A177-3AD203B41FA5}">
                      <a16:colId xmlns:a16="http://schemas.microsoft.com/office/drawing/2014/main" xmlns="" val="4092124586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552241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/>
                        <a:t>1. imenovalnik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25765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/>
                        <a:t>2. rodilnik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64462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/>
                        <a:t>3. dajalnik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8691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/>
                        <a:t>4. tožilnik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32086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/>
                        <a:t>5. mestnik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26719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/>
                        <a:t>6. orodnik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7684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0428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F8E2F271-64CC-4297-A45F-9F70AF37D2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POVZETEK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4C25E256-C1E3-4AE3-B791-E835A25633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140968"/>
            <a:ext cx="6400800" cy="2497832"/>
          </a:xfrm>
        </p:spPr>
        <p:txBody>
          <a:bodyPr/>
          <a:lstStyle/>
          <a:p>
            <a:r>
              <a:rPr lang="sl-SI" dirty="0"/>
              <a:t>vseh </a:t>
            </a:r>
          </a:p>
          <a:p>
            <a:r>
              <a:rPr lang="sl-SI" dirty="0"/>
              <a:t>naučenih zaimkov</a:t>
            </a:r>
          </a:p>
        </p:txBody>
      </p:sp>
    </p:spTree>
    <p:extLst>
      <p:ext uri="{BB962C8B-B14F-4D97-AF65-F5344CB8AC3E}">
        <p14:creationId xmlns:p14="http://schemas.microsoft.com/office/powerpoint/2010/main" val="398954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ela 14">
            <a:extLst>
              <a:ext uri="{FF2B5EF4-FFF2-40B4-BE49-F238E27FC236}">
                <a16:creationId xmlns:a16="http://schemas.microsoft.com/office/drawing/2014/main" xmlns="" id="{8525D0CA-2212-4390-BD1F-1619AAFC78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3927638"/>
              </p:ext>
            </p:extLst>
          </p:nvPr>
        </p:nvGraphicFramePr>
        <p:xfrm>
          <a:off x="1682967" y="90998"/>
          <a:ext cx="2191815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631">
                  <a:extLst>
                    <a:ext uri="{9D8B030D-6E8A-4147-A177-3AD203B41FA5}">
                      <a16:colId xmlns:a16="http://schemas.microsoft.com/office/drawing/2014/main" xmlns="" val="213273771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xmlns="" val="3208984748"/>
                    </a:ext>
                  </a:extLst>
                </a:gridCol>
                <a:gridCol w="736683">
                  <a:extLst>
                    <a:ext uri="{9D8B030D-6E8A-4147-A177-3AD203B41FA5}">
                      <a16:colId xmlns:a16="http://schemas.microsoft.com/office/drawing/2014/main" xmlns="" val="2368915955"/>
                    </a:ext>
                  </a:extLst>
                </a:gridCol>
                <a:gridCol w="487453">
                  <a:extLst>
                    <a:ext uri="{9D8B030D-6E8A-4147-A177-3AD203B41FA5}">
                      <a16:colId xmlns:a16="http://schemas.microsoft.com/office/drawing/2014/main" xmlns="" val="736701216"/>
                    </a:ext>
                  </a:extLst>
                </a:gridCol>
              </a:tblGrid>
              <a:tr h="234625">
                <a:tc>
                  <a:txBody>
                    <a:bodyPr/>
                    <a:lstStyle/>
                    <a:p>
                      <a:pPr algn="ctr"/>
                      <a:endParaRPr lang="sl-S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 err="1"/>
                        <a:t>ed</a:t>
                      </a:r>
                      <a:r>
                        <a:rPr lang="sl-SI" sz="12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/>
                        <a:t>dv.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/>
                        <a:t>mn.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35380268"/>
                  </a:ext>
                </a:extLst>
              </a:tr>
              <a:tr h="234625">
                <a:tc>
                  <a:txBody>
                    <a:bodyPr/>
                    <a:lstStyle/>
                    <a:p>
                      <a:pPr algn="ctr"/>
                      <a:r>
                        <a:rPr lang="sl-SI" sz="1200" dirty="0"/>
                        <a:t>1. 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b="1" dirty="0"/>
                        <a:t>JAZ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/>
                        <a:t>MIDVA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/>
                        <a:t>MI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37138548"/>
                  </a:ext>
                </a:extLst>
              </a:tr>
              <a:tr h="234625">
                <a:tc>
                  <a:txBody>
                    <a:bodyPr/>
                    <a:lstStyle/>
                    <a:p>
                      <a:pPr algn="ctr"/>
                      <a:r>
                        <a:rPr lang="sl-SI" sz="1200" dirty="0"/>
                        <a:t>2. 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/>
                        <a:t>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/>
                        <a:t>VIDVA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/>
                        <a:t>VI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62336639"/>
                  </a:ext>
                </a:extLst>
              </a:tr>
              <a:tr h="224325">
                <a:tc>
                  <a:txBody>
                    <a:bodyPr/>
                    <a:lstStyle/>
                    <a:p>
                      <a:pPr algn="ctr"/>
                      <a:r>
                        <a:rPr lang="sl-SI" sz="1200" dirty="0"/>
                        <a:t>3. 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/>
                        <a:t>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/>
                        <a:t>ONADVA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/>
                        <a:t>ONI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92193792"/>
                  </a:ext>
                </a:extLst>
              </a:tr>
            </a:tbl>
          </a:graphicData>
        </a:graphic>
      </p:graphicFrame>
      <p:sp>
        <p:nvSpPr>
          <p:cNvPr id="4" name="Elipsa 3">
            <a:extLst>
              <a:ext uri="{FF2B5EF4-FFF2-40B4-BE49-F238E27FC236}">
                <a16:creationId xmlns:a16="http://schemas.microsoft.com/office/drawing/2014/main" xmlns="" id="{176D2441-6534-4E6E-8FA4-B0C59A41A603}"/>
              </a:ext>
            </a:extLst>
          </p:cNvPr>
          <p:cNvSpPr/>
          <p:nvPr/>
        </p:nvSpPr>
        <p:spPr>
          <a:xfrm>
            <a:off x="3890459" y="3048674"/>
            <a:ext cx="2520280" cy="147089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500" b="1" dirty="0"/>
              <a:t>ZAIMKI</a:t>
            </a:r>
          </a:p>
        </p:txBody>
      </p:sp>
      <p:cxnSp>
        <p:nvCxnSpPr>
          <p:cNvPr id="6" name="Raven puščični povezovalnik 5">
            <a:extLst>
              <a:ext uri="{FF2B5EF4-FFF2-40B4-BE49-F238E27FC236}">
                <a16:creationId xmlns:a16="http://schemas.microsoft.com/office/drawing/2014/main" xmlns="" id="{B4819D27-C486-46A3-8CCC-7015A2295B19}"/>
              </a:ext>
            </a:extLst>
          </p:cNvPr>
          <p:cNvCxnSpPr>
            <a:cxnSpLocks/>
          </p:cNvCxnSpPr>
          <p:nvPr/>
        </p:nvCxnSpPr>
        <p:spPr>
          <a:xfrm flipH="1" flipV="1">
            <a:off x="3692352" y="1291805"/>
            <a:ext cx="879648" cy="17820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PoljeZBesedilom 7">
            <a:extLst>
              <a:ext uri="{FF2B5EF4-FFF2-40B4-BE49-F238E27FC236}">
                <a16:creationId xmlns:a16="http://schemas.microsoft.com/office/drawing/2014/main" xmlns="" id="{B52E2B0A-2475-4808-8159-1B5E54192113}"/>
              </a:ext>
            </a:extLst>
          </p:cNvPr>
          <p:cNvSpPr txBox="1"/>
          <p:nvPr/>
        </p:nvSpPr>
        <p:spPr>
          <a:xfrm rot="14677857" flipH="1" flipV="1">
            <a:off x="3734966" y="1984873"/>
            <a:ext cx="1177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OSEBNI</a:t>
            </a:r>
          </a:p>
        </p:txBody>
      </p:sp>
      <p:sp>
        <p:nvSpPr>
          <p:cNvPr id="16" name="PoljeZBesedilom 15">
            <a:extLst>
              <a:ext uri="{FF2B5EF4-FFF2-40B4-BE49-F238E27FC236}">
                <a16:creationId xmlns:a16="http://schemas.microsoft.com/office/drawing/2014/main" xmlns="" id="{2C7FE3EA-0678-47FE-A64F-F7018C566A66}"/>
              </a:ext>
            </a:extLst>
          </p:cNvPr>
          <p:cNvSpPr txBox="1"/>
          <p:nvPr/>
        </p:nvSpPr>
        <p:spPr>
          <a:xfrm rot="3876054">
            <a:off x="3163372" y="2219158"/>
            <a:ext cx="18240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200" dirty="0"/>
              <a:t>sklanjamo od im. do or.</a:t>
            </a:r>
          </a:p>
        </p:txBody>
      </p:sp>
      <p:cxnSp>
        <p:nvCxnSpPr>
          <p:cNvPr id="19" name="Raven puščični povezovalnik 18">
            <a:extLst>
              <a:ext uri="{FF2B5EF4-FFF2-40B4-BE49-F238E27FC236}">
                <a16:creationId xmlns:a16="http://schemas.microsoft.com/office/drawing/2014/main" xmlns="" id="{771EB8BA-73AE-42FB-ABEB-DC30B1C815E5}"/>
              </a:ext>
            </a:extLst>
          </p:cNvPr>
          <p:cNvCxnSpPr>
            <a:cxnSpLocks/>
          </p:cNvCxnSpPr>
          <p:nvPr/>
        </p:nvCxnSpPr>
        <p:spPr>
          <a:xfrm flipV="1">
            <a:off x="5329326" y="1399123"/>
            <a:ext cx="338702" cy="156189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PoljeZBesedilom 19">
            <a:extLst>
              <a:ext uri="{FF2B5EF4-FFF2-40B4-BE49-F238E27FC236}">
                <a16:creationId xmlns:a16="http://schemas.microsoft.com/office/drawing/2014/main" xmlns="" id="{2E296D17-5F63-4631-90CE-DC8BDD2071C3}"/>
              </a:ext>
            </a:extLst>
          </p:cNvPr>
          <p:cNvSpPr txBox="1"/>
          <p:nvPr/>
        </p:nvSpPr>
        <p:spPr>
          <a:xfrm rot="16876864">
            <a:off x="4607996" y="1782806"/>
            <a:ext cx="1473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SVOJILNI</a:t>
            </a:r>
          </a:p>
        </p:txBody>
      </p:sp>
      <p:sp>
        <p:nvSpPr>
          <p:cNvPr id="22" name="PoljeZBesedilom 21">
            <a:extLst>
              <a:ext uri="{FF2B5EF4-FFF2-40B4-BE49-F238E27FC236}">
                <a16:creationId xmlns:a16="http://schemas.microsoft.com/office/drawing/2014/main" xmlns="" id="{4DCCE3EA-B81E-4229-A940-C08572625432}"/>
              </a:ext>
            </a:extLst>
          </p:cNvPr>
          <p:cNvSpPr txBox="1"/>
          <p:nvPr/>
        </p:nvSpPr>
        <p:spPr>
          <a:xfrm rot="16933185">
            <a:off x="5057186" y="1796823"/>
            <a:ext cx="13186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200" dirty="0"/>
              <a:t>čigav?</a:t>
            </a:r>
          </a:p>
        </p:txBody>
      </p:sp>
      <p:graphicFrame>
        <p:nvGraphicFramePr>
          <p:cNvPr id="23" name="Tabela 23">
            <a:extLst>
              <a:ext uri="{FF2B5EF4-FFF2-40B4-BE49-F238E27FC236}">
                <a16:creationId xmlns:a16="http://schemas.microsoft.com/office/drawing/2014/main" xmlns="" id="{D4388C00-3E0A-4E68-BFE9-1D590E6CF4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575656"/>
              </p:ext>
            </p:extLst>
          </p:nvPr>
        </p:nvGraphicFramePr>
        <p:xfrm>
          <a:off x="4780132" y="147066"/>
          <a:ext cx="2555191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968">
                  <a:extLst>
                    <a:ext uri="{9D8B030D-6E8A-4147-A177-3AD203B41FA5}">
                      <a16:colId xmlns:a16="http://schemas.microsoft.com/office/drawing/2014/main" xmlns="" val="1429507055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140121098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4070781870"/>
                    </a:ext>
                  </a:extLst>
                </a:gridCol>
                <a:gridCol w="720079">
                  <a:extLst>
                    <a:ext uri="{9D8B030D-6E8A-4147-A177-3AD203B41FA5}">
                      <a16:colId xmlns:a16="http://schemas.microsoft.com/office/drawing/2014/main" xmlns="" val="1132769383"/>
                    </a:ext>
                  </a:extLst>
                </a:gridCol>
              </a:tblGrid>
              <a:tr h="250228">
                <a:tc>
                  <a:txBody>
                    <a:bodyPr/>
                    <a:lstStyle/>
                    <a:p>
                      <a:pPr algn="ctr"/>
                      <a:endParaRPr lang="sl-S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 err="1"/>
                        <a:t>ed</a:t>
                      </a:r>
                      <a:r>
                        <a:rPr lang="sl-SI" sz="12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/>
                        <a:t>dv.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/>
                        <a:t>mn.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03410662"/>
                  </a:ext>
                </a:extLst>
              </a:tr>
              <a:tr h="250228">
                <a:tc>
                  <a:txBody>
                    <a:bodyPr/>
                    <a:lstStyle/>
                    <a:p>
                      <a:pPr algn="ctr"/>
                      <a:r>
                        <a:rPr lang="sl-SI" sz="1200" dirty="0"/>
                        <a:t>1. 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/>
                        <a:t>MOJ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/>
                        <a:t>NAJIN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/>
                        <a:t>NAŠ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7419303"/>
                  </a:ext>
                </a:extLst>
              </a:tr>
              <a:tr h="250228">
                <a:tc>
                  <a:txBody>
                    <a:bodyPr/>
                    <a:lstStyle/>
                    <a:p>
                      <a:pPr algn="ctr"/>
                      <a:r>
                        <a:rPr lang="sl-SI" sz="1200" dirty="0"/>
                        <a:t>2. 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/>
                        <a:t>TVOJ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/>
                        <a:t>VAJIN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/>
                        <a:t>VAŠ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52926486"/>
                  </a:ext>
                </a:extLst>
              </a:tr>
              <a:tr h="270815">
                <a:tc>
                  <a:txBody>
                    <a:bodyPr/>
                    <a:lstStyle/>
                    <a:p>
                      <a:pPr algn="ctr"/>
                      <a:r>
                        <a:rPr lang="sl-SI" sz="1200" dirty="0"/>
                        <a:t>3. 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/>
                        <a:t>NJEGOV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/>
                        <a:t>NJUN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/>
                        <a:t>NJIHOV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07839682"/>
                  </a:ext>
                </a:extLst>
              </a:tr>
            </a:tbl>
          </a:graphicData>
        </a:graphic>
      </p:graphicFrame>
      <p:graphicFrame>
        <p:nvGraphicFramePr>
          <p:cNvPr id="25" name="Tabela 24">
            <a:extLst>
              <a:ext uri="{FF2B5EF4-FFF2-40B4-BE49-F238E27FC236}">
                <a16:creationId xmlns:a16="http://schemas.microsoft.com/office/drawing/2014/main" xmlns="" id="{E31CDEFD-9919-4BFC-836A-B6800D5BA8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55198"/>
              </p:ext>
            </p:extLst>
          </p:nvPr>
        </p:nvGraphicFramePr>
        <p:xfrm>
          <a:off x="0" y="1223615"/>
          <a:ext cx="3400184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7655">
                  <a:extLst>
                    <a:ext uri="{9D8B030D-6E8A-4147-A177-3AD203B41FA5}">
                      <a16:colId xmlns:a16="http://schemas.microsoft.com/office/drawing/2014/main" xmlns="" val="4236893836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78799770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3885377333"/>
                    </a:ext>
                  </a:extLst>
                </a:gridCol>
                <a:gridCol w="632289">
                  <a:extLst>
                    <a:ext uri="{9D8B030D-6E8A-4147-A177-3AD203B41FA5}">
                      <a16:colId xmlns:a16="http://schemas.microsoft.com/office/drawing/2014/main" xmlns="" val="2529284727"/>
                    </a:ext>
                  </a:extLst>
                </a:gridCol>
              </a:tblGrid>
              <a:tr h="250701">
                <a:tc>
                  <a:txBody>
                    <a:bodyPr/>
                    <a:lstStyle/>
                    <a:p>
                      <a:endParaRPr lang="sl-S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200" dirty="0" err="1"/>
                        <a:t>ed</a:t>
                      </a:r>
                      <a:r>
                        <a:rPr lang="sl-SI" sz="12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200" dirty="0"/>
                        <a:t>dv.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200" dirty="0"/>
                        <a:t>mn.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86354759"/>
                  </a:ext>
                </a:extLst>
              </a:tr>
              <a:tr h="250701">
                <a:tc>
                  <a:txBody>
                    <a:bodyPr/>
                    <a:lstStyle/>
                    <a:p>
                      <a:r>
                        <a:rPr lang="sl-SI" sz="1200" dirty="0"/>
                        <a:t>im.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200" b="1" dirty="0"/>
                        <a:t>JAZ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200" dirty="0"/>
                        <a:t>midva/midve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200" dirty="0"/>
                        <a:t>mi/me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86442833"/>
                  </a:ext>
                </a:extLst>
              </a:tr>
              <a:tr h="258187">
                <a:tc>
                  <a:txBody>
                    <a:bodyPr/>
                    <a:lstStyle/>
                    <a:p>
                      <a:r>
                        <a:rPr lang="sl-SI" sz="1200" dirty="0"/>
                        <a:t>rod.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200" dirty="0"/>
                        <a:t>mene/me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200" dirty="0"/>
                        <a:t>naju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200" dirty="0"/>
                        <a:t>nas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75489406"/>
                  </a:ext>
                </a:extLst>
              </a:tr>
              <a:tr h="258187">
                <a:tc>
                  <a:txBody>
                    <a:bodyPr/>
                    <a:lstStyle/>
                    <a:p>
                      <a:r>
                        <a:rPr lang="sl-SI" sz="1200" dirty="0"/>
                        <a:t>daj.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200" dirty="0"/>
                        <a:t>meni/mi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200" dirty="0"/>
                        <a:t>nama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200" dirty="0"/>
                        <a:t>nam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43557003"/>
                  </a:ext>
                </a:extLst>
              </a:tr>
              <a:tr h="250701">
                <a:tc>
                  <a:txBody>
                    <a:bodyPr/>
                    <a:lstStyle/>
                    <a:p>
                      <a:r>
                        <a:rPr lang="sl-SI" sz="1200" dirty="0"/>
                        <a:t>tož.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200" dirty="0"/>
                        <a:t>mene/me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200" dirty="0"/>
                        <a:t>naju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200" dirty="0"/>
                        <a:t>nas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04273520"/>
                  </a:ext>
                </a:extLst>
              </a:tr>
              <a:tr h="250701">
                <a:tc>
                  <a:txBody>
                    <a:bodyPr/>
                    <a:lstStyle/>
                    <a:p>
                      <a:r>
                        <a:rPr lang="sl-SI" sz="1200" dirty="0"/>
                        <a:t>mest.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200" dirty="0"/>
                        <a:t>o meni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200" dirty="0"/>
                        <a:t>o naju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200" dirty="0"/>
                        <a:t>o nas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66133921"/>
                  </a:ext>
                </a:extLst>
              </a:tr>
              <a:tr h="231560">
                <a:tc>
                  <a:txBody>
                    <a:bodyPr/>
                    <a:lstStyle/>
                    <a:p>
                      <a:r>
                        <a:rPr lang="sl-SI" sz="1200" dirty="0"/>
                        <a:t>or.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200" dirty="0"/>
                        <a:t>z mano/menoj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200" dirty="0"/>
                        <a:t>z nama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200" dirty="0"/>
                        <a:t>z nami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50595523"/>
                  </a:ext>
                </a:extLst>
              </a:tr>
            </a:tbl>
          </a:graphicData>
        </a:graphic>
      </p:graphicFrame>
      <p:cxnSp>
        <p:nvCxnSpPr>
          <p:cNvPr id="30" name="Raven puščični povezovalnik 29">
            <a:extLst>
              <a:ext uri="{FF2B5EF4-FFF2-40B4-BE49-F238E27FC236}">
                <a16:creationId xmlns:a16="http://schemas.microsoft.com/office/drawing/2014/main" xmlns="" id="{493A6097-FC07-4F46-977C-192CF686FB54}"/>
              </a:ext>
            </a:extLst>
          </p:cNvPr>
          <p:cNvCxnSpPr>
            <a:cxnSpLocks/>
          </p:cNvCxnSpPr>
          <p:nvPr/>
        </p:nvCxnSpPr>
        <p:spPr>
          <a:xfrm flipV="1">
            <a:off x="6308029" y="2380769"/>
            <a:ext cx="1049352" cy="95914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2" name="PoljeZBesedilom 31">
            <a:extLst>
              <a:ext uri="{FF2B5EF4-FFF2-40B4-BE49-F238E27FC236}">
                <a16:creationId xmlns:a16="http://schemas.microsoft.com/office/drawing/2014/main" xmlns="" id="{AA8B190E-96CC-475C-BE0E-7504F753D673}"/>
              </a:ext>
            </a:extLst>
          </p:cNvPr>
          <p:cNvSpPr txBox="1"/>
          <p:nvPr/>
        </p:nvSpPr>
        <p:spPr>
          <a:xfrm rot="19071760">
            <a:off x="6139507" y="2604597"/>
            <a:ext cx="1247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POVRATNO SVOJILNI</a:t>
            </a:r>
          </a:p>
        </p:txBody>
      </p:sp>
      <p:graphicFrame>
        <p:nvGraphicFramePr>
          <p:cNvPr id="33" name="Tabela 33">
            <a:extLst>
              <a:ext uri="{FF2B5EF4-FFF2-40B4-BE49-F238E27FC236}">
                <a16:creationId xmlns:a16="http://schemas.microsoft.com/office/drawing/2014/main" xmlns="" id="{F691140F-C073-4CB9-9391-0DC639D9C3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46638"/>
              </p:ext>
            </p:extLst>
          </p:nvPr>
        </p:nvGraphicFramePr>
        <p:xfrm>
          <a:off x="6459094" y="1971167"/>
          <a:ext cx="2684906" cy="2923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404">
                  <a:extLst>
                    <a:ext uri="{9D8B030D-6E8A-4147-A177-3AD203B41FA5}">
                      <a16:colId xmlns:a16="http://schemas.microsoft.com/office/drawing/2014/main" xmlns="" val="3020516740"/>
                    </a:ext>
                  </a:extLst>
                </a:gridCol>
                <a:gridCol w="2130502">
                  <a:extLst>
                    <a:ext uri="{9D8B030D-6E8A-4147-A177-3AD203B41FA5}">
                      <a16:colId xmlns:a16="http://schemas.microsoft.com/office/drawing/2014/main" xmlns="" val="555068235"/>
                    </a:ext>
                  </a:extLst>
                </a:gridCol>
              </a:tblGrid>
              <a:tr h="292311">
                <a:tc>
                  <a:txBody>
                    <a:bodyPr/>
                    <a:lstStyle/>
                    <a:p>
                      <a:r>
                        <a:rPr lang="sl-SI" sz="1200" dirty="0"/>
                        <a:t>SVOJ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200" b="0" dirty="0"/>
                        <a:t>Andrej je pripeljal </a:t>
                      </a:r>
                      <a:r>
                        <a:rPr lang="sl-SI" sz="1200" b="1" dirty="0"/>
                        <a:t>svoje</a:t>
                      </a:r>
                      <a:r>
                        <a:rPr lang="sl-SI" sz="1200" b="0" dirty="0"/>
                        <a:t> dekle.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57036133"/>
                  </a:ext>
                </a:extLst>
              </a:tr>
            </a:tbl>
          </a:graphicData>
        </a:graphic>
      </p:graphicFrame>
      <p:cxnSp>
        <p:nvCxnSpPr>
          <p:cNvPr id="37" name="Raven puščični povezovalnik 36">
            <a:extLst>
              <a:ext uri="{FF2B5EF4-FFF2-40B4-BE49-F238E27FC236}">
                <a16:creationId xmlns:a16="http://schemas.microsoft.com/office/drawing/2014/main" xmlns="" id="{E0BE204A-F985-4A59-96E4-B46568F60EAE}"/>
              </a:ext>
            </a:extLst>
          </p:cNvPr>
          <p:cNvCxnSpPr>
            <a:cxnSpLocks/>
          </p:cNvCxnSpPr>
          <p:nvPr/>
        </p:nvCxnSpPr>
        <p:spPr>
          <a:xfrm>
            <a:off x="6458534" y="3935995"/>
            <a:ext cx="1343013" cy="90821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0" name="PoljeZBesedilom 39">
            <a:extLst>
              <a:ext uri="{FF2B5EF4-FFF2-40B4-BE49-F238E27FC236}">
                <a16:creationId xmlns:a16="http://schemas.microsoft.com/office/drawing/2014/main" xmlns="" id="{CF08502D-DDD6-4960-9D8F-066B0D2897F3}"/>
              </a:ext>
            </a:extLst>
          </p:cNvPr>
          <p:cNvSpPr txBox="1"/>
          <p:nvPr/>
        </p:nvSpPr>
        <p:spPr>
          <a:xfrm rot="2132635">
            <a:off x="6533676" y="4249353"/>
            <a:ext cx="1889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VPRAŠALNI</a:t>
            </a:r>
          </a:p>
        </p:txBody>
      </p:sp>
      <p:graphicFrame>
        <p:nvGraphicFramePr>
          <p:cNvPr id="42" name="Tabela 42">
            <a:extLst>
              <a:ext uri="{FF2B5EF4-FFF2-40B4-BE49-F238E27FC236}">
                <a16:creationId xmlns:a16="http://schemas.microsoft.com/office/drawing/2014/main" xmlns="" id="{79241628-F85B-4AC0-AB19-42A0B8FCC0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808238"/>
              </p:ext>
            </p:extLst>
          </p:nvPr>
        </p:nvGraphicFramePr>
        <p:xfrm>
          <a:off x="5329326" y="4965788"/>
          <a:ext cx="3780928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0257">
                  <a:extLst>
                    <a:ext uri="{9D8B030D-6E8A-4147-A177-3AD203B41FA5}">
                      <a16:colId xmlns:a16="http://schemas.microsoft.com/office/drawing/2014/main" xmlns="" val="998377653"/>
                    </a:ext>
                  </a:extLst>
                </a:gridCol>
                <a:gridCol w="2730671">
                  <a:extLst>
                    <a:ext uri="{9D8B030D-6E8A-4147-A177-3AD203B41FA5}">
                      <a16:colId xmlns:a16="http://schemas.microsoft.com/office/drawing/2014/main" xmlns="" val="405600714"/>
                    </a:ext>
                  </a:extLst>
                </a:gridCol>
              </a:tblGrid>
              <a:tr h="403709">
                <a:tc>
                  <a:txBody>
                    <a:bodyPr/>
                    <a:lstStyle/>
                    <a:p>
                      <a:r>
                        <a:rPr lang="sl-SI" sz="1200" b="0" dirty="0"/>
                        <a:t>VPRAŠALNICE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200" dirty="0"/>
                        <a:t>kdo,  kaj, kakšen, kateri, čigav, kje, kam, kod, kdaj, zakaj, kako, čemu, koliko 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69547853"/>
                  </a:ext>
                </a:extLst>
              </a:tr>
            </a:tbl>
          </a:graphicData>
        </a:graphic>
      </p:graphicFrame>
      <p:cxnSp>
        <p:nvCxnSpPr>
          <p:cNvPr id="45" name="Raven puščični povezovalnik 44">
            <a:extLst>
              <a:ext uri="{FF2B5EF4-FFF2-40B4-BE49-F238E27FC236}">
                <a16:creationId xmlns:a16="http://schemas.microsoft.com/office/drawing/2014/main" xmlns="" id="{68A5869F-044D-4DFA-A795-44D04091945E}"/>
              </a:ext>
            </a:extLst>
          </p:cNvPr>
          <p:cNvCxnSpPr>
            <a:cxnSpLocks/>
          </p:cNvCxnSpPr>
          <p:nvPr/>
        </p:nvCxnSpPr>
        <p:spPr>
          <a:xfrm flipH="1">
            <a:off x="1888592" y="3925664"/>
            <a:ext cx="1954072" cy="2988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9" name="Raven puščični povezovalnik 48">
            <a:extLst>
              <a:ext uri="{FF2B5EF4-FFF2-40B4-BE49-F238E27FC236}">
                <a16:creationId xmlns:a16="http://schemas.microsoft.com/office/drawing/2014/main" xmlns="" id="{1B120420-9750-4797-BC7A-254C5A7EB5A6}"/>
              </a:ext>
            </a:extLst>
          </p:cNvPr>
          <p:cNvCxnSpPr>
            <a:cxnSpLocks/>
          </p:cNvCxnSpPr>
          <p:nvPr/>
        </p:nvCxnSpPr>
        <p:spPr>
          <a:xfrm flipH="1">
            <a:off x="4241228" y="4541200"/>
            <a:ext cx="449594" cy="151394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0" name="PoljeZBesedilom 49">
            <a:extLst>
              <a:ext uri="{FF2B5EF4-FFF2-40B4-BE49-F238E27FC236}">
                <a16:creationId xmlns:a16="http://schemas.microsoft.com/office/drawing/2014/main" xmlns="" id="{E2500AF6-51C8-4578-A39B-10CCA064B1C5}"/>
              </a:ext>
            </a:extLst>
          </p:cNvPr>
          <p:cNvSpPr txBox="1"/>
          <p:nvPr/>
        </p:nvSpPr>
        <p:spPr>
          <a:xfrm rot="21080893">
            <a:off x="2299680" y="3722412"/>
            <a:ext cx="1329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KAZALNI</a:t>
            </a:r>
          </a:p>
        </p:txBody>
      </p:sp>
      <p:sp>
        <p:nvSpPr>
          <p:cNvPr id="51" name="PoljeZBesedilom 50">
            <a:extLst>
              <a:ext uri="{FF2B5EF4-FFF2-40B4-BE49-F238E27FC236}">
                <a16:creationId xmlns:a16="http://schemas.microsoft.com/office/drawing/2014/main" xmlns="" id="{EFEF4015-6B5B-4D2A-8C79-27A924DA5879}"/>
              </a:ext>
            </a:extLst>
          </p:cNvPr>
          <p:cNvSpPr txBox="1"/>
          <p:nvPr/>
        </p:nvSpPr>
        <p:spPr>
          <a:xfrm rot="17268954">
            <a:off x="3599384" y="4879176"/>
            <a:ext cx="1493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OZIRALNI</a:t>
            </a:r>
          </a:p>
        </p:txBody>
      </p:sp>
      <p:pic>
        <p:nvPicPr>
          <p:cNvPr id="52" name="Picture 2" descr="http://www.s-sers.mb.edus.si/gradiva/w3/slo8/031_zaimki/kazalni.jpg">
            <a:hlinkClick r:id="rId2"/>
            <a:extLst>
              <a:ext uri="{FF2B5EF4-FFF2-40B4-BE49-F238E27FC236}">
                <a16:creationId xmlns:a16="http://schemas.microsoft.com/office/drawing/2014/main" xmlns="" id="{CD594F57-867B-4318-A8B7-CF01226B47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97" y="4653761"/>
            <a:ext cx="1557647" cy="1146331"/>
          </a:xfrm>
          <a:prstGeom prst="rect">
            <a:avLst/>
          </a:prstGeom>
          <a:noFill/>
        </p:spPr>
      </p:pic>
      <p:graphicFrame>
        <p:nvGraphicFramePr>
          <p:cNvPr id="53" name="Tabela 53">
            <a:extLst>
              <a:ext uri="{FF2B5EF4-FFF2-40B4-BE49-F238E27FC236}">
                <a16:creationId xmlns:a16="http://schemas.microsoft.com/office/drawing/2014/main" xmlns="" id="{E49A53F6-AC09-4B9A-ABB9-702E1981D0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63623"/>
              </p:ext>
            </p:extLst>
          </p:nvPr>
        </p:nvGraphicFramePr>
        <p:xfrm>
          <a:off x="80297" y="4381903"/>
          <a:ext cx="3618498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7585">
                  <a:extLst>
                    <a:ext uri="{9D8B030D-6E8A-4147-A177-3AD203B41FA5}">
                      <a16:colId xmlns:a16="http://schemas.microsoft.com/office/drawing/2014/main" xmlns="" val="1745323348"/>
                    </a:ext>
                  </a:extLst>
                </a:gridCol>
                <a:gridCol w="2310913">
                  <a:extLst>
                    <a:ext uri="{9D8B030D-6E8A-4147-A177-3AD203B41FA5}">
                      <a16:colId xmlns:a16="http://schemas.microsoft.com/office/drawing/2014/main" xmlns="" val="1234081470"/>
                    </a:ext>
                  </a:extLst>
                </a:gridCol>
              </a:tblGrid>
              <a:tr h="201883">
                <a:tc>
                  <a:txBody>
                    <a:bodyPr/>
                    <a:lstStyle/>
                    <a:p>
                      <a:r>
                        <a:rPr lang="sl-SI" sz="1200" b="0" dirty="0"/>
                        <a:t>KAŽEJO NA NEKAJ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200" dirty="0">
                          <a:solidFill>
                            <a:schemeClr val="bg1"/>
                          </a:solidFill>
                        </a:rPr>
                        <a:t>takšen, tak, ta, tisti, oni, toliko … </a:t>
                      </a:r>
                      <a:endParaRPr lang="sl-SI" sz="12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97649679"/>
                  </a:ext>
                </a:extLst>
              </a:tr>
            </a:tbl>
          </a:graphicData>
        </a:graphic>
      </p:graphicFrame>
      <p:graphicFrame>
        <p:nvGraphicFramePr>
          <p:cNvPr id="62" name="Tabela 62">
            <a:extLst>
              <a:ext uri="{FF2B5EF4-FFF2-40B4-BE49-F238E27FC236}">
                <a16:creationId xmlns:a16="http://schemas.microsoft.com/office/drawing/2014/main" xmlns="" id="{20F1421F-CA06-4751-B8BE-48696DEE0C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022000"/>
              </p:ext>
            </p:extLst>
          </p:nvPr>
        </p:nvGraphicFramePr>
        <p:xfrm>
          <a:off x="1473979" y="6107724"/>
          <a:ext cx="6626413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3361">
                  <a:extLst>
                    <a:ext uri="{9D8B030D-6E8A-4147-A177-3AD203B41FA5}">
                      <a16:colId xmlns:a16="http://schemas.microsoft.com/office/drawing/2014/main" xmlns="" val="686278919"/>
                    </a:ext>
                  </a:extLst>
                </a:gridCol>
                <a:gridCol w="5023052">
                  <a:extLst>
                    <a:ext uri="{9D8B030D-6E8A-4147-A177-3AD203B41FA5}">
                      <a16:colId xmlns:a16="http://schemas.microsoft.com/office/drawing/2014/main" xmlns="" val="994307865"/>
                    </a:ext>
                  </a:extLst>
                </a:gridCol>
              </a:tblGrid>
              <a:tr h="273836">
                <a:tc>
                  <a:txBody>
                    <a:bodyPr/>
                    <a:lstStyle/>
                    <a:p>
                      <a:r>
                        <a:rPr lang="sl-SI" sz="1200" b="0" dirty="0"/>
                        <a:t>SE KONČUJEJO NA -R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200" dirty="0"/>
                        <a:t>kdor, kar, kakršen, ki, kateri, čigar, kjer, kamor, koder, kadar, kakor, kolikor …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77937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7998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1251</TotalTime>
  <Words>776</Words>
  <Application>Microsoft Office PowerPoint</Application>
  <PresentationFormat>Diaprojekcija na zaslonu (4:3)</PresentationFormat>
  <Paragraphs>201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 </vt:lpstr>
      <vt:lpstr>PowerPointova predstavitev</vt:lpstr>
      <vt:lpstr>Kazalni zaimek TA se sklanja.</vt:lpstr>
      <vt:lpstr>PowerPointova predstavitev</vt:lpstr>
      <vt:lpstr>PowerPointova predstavitev</vt:lpstr>
      <vt:lpstr>Sklanjaj zaimka kdo in kaj.</vt:lpstr>
      <vt:lpstr>POVZETEK</vt:lpstr>
      <vt:lpstr>PowerPointova predstavitev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Mateja</dc:creator>
  <cp:lastModifiedBy>Robert</cp:lastModifiedBy>
  <cp:revision>46</cp:revision>
  <dcterms:created xsi:type="dcterms:W3CDTF">2013-03-18T20:14:29Z</dcterms:created>
  <dcterms:modified xsi:type="dcterms:W3CDTF">2020-03-29T17:45:28Z</dcterms:modified>
</cp:coreProperties>
</file>