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21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DB4F-2D30-4E84-A655-3105351B0E0F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ED2B-CFCD-42B2-943B-CB587ABA79F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054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DB4F-2D30-4E84-A655-3105351B0E0F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ED2B-CFCD-42B2-943B-CB587ABA79F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2241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DB4F-2D30-4E84-A655-3105351B0E0F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ED2B-CFCD-42B2-943B-CB587ABA79F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0100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DB4F-2D30-4E84-A655-3105351B0E0F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ED2B-CFCD-42B2-943B-CB587ABA79F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3015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DB4F-2D30-4E84-A655-3105351B0E0F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ED2B-CFCD-42B2-943B-CB587ABA79F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95405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DB4F-2D30-4E84-A655-3105351B0E0F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ED2B-CFCD-42B2-943B-CB587ABA79F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731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DB4F-2D30-4E84-A655-3105351B0E0F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ED2B-CFCD-42B2-943B-CB587ABA79F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349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DB4F-2D30-4E84-A655-3105351B0E0F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ED2B-CFCD-42B2-943B-CB587ABA79F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71729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DB4F-2D30-4E84-A655-3105351B0E0F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ED2B-CFCD-42B2-943B-CB587ABA79F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66189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DB4F-2D30-4E84-A655-3105351B0E0F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ED2B-CFCD-42B2-943B-CB587ABA79F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7495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DB4F-2D30-4E84-A655-3105351B0E0F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ED2B-CFCD-42B2-943B-CB587ABA79F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9307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FDB4F-2D30-4E84-A655-3105351B0E0F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BED2B-CFCD-42B2-943B-CB587ABA79F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1095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b="1" dirty="0" smtClean="0">
                <a:solidFill>
                  <a:srgbClr val="FF0000"/>
                </a:solidFill>
              </a:rPr>
              <a:t>VI. Vzročni odvisnik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Recording_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7558" y="547399"/>
            <a:ext cx="574964" cy="57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4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46265" y="439387"/>
            <a:ext cx="11162805" cy="5737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sz="4500" dirty="0" smtClean="0"/>
          </a:p>
          <a:p>
            <a:pPr marL="0" indent="0">
              <a:buNone/>
            </a:pPr>
            <a:r>
              <a:rPr lang="sl-SI" sz="4500" dirty="0" smtClean="0"/>
              <a:t>Zaradi megle </a:t>
            </a:r>
            <a:r>
              <a:rPr lang="sl-SI" sz="4500" u="wavy" dirty="0" smtClean="0"/>
              <a:t>je</a:t>
            </a:r>
            <a:r>
              <a:rPr lang="sl-SI" sz="4500" dirty="0" smtClean="0"/>
              <a:t> </a:t>
            </a:r>
            <a:r>
              <a:rPr lang="sl-SI" sz="4500" u="sng" dirty="0" smtClean="0"/>
              <a:t>vidljivost</a:t>
            </a:r>
            <a:r>
              <a:rPr lang="sl-SI" sz="4500" dirty="0" smtClean="0"/>
              <a:t> </a:t>
            </a:r>
            <a:r>
              <a:rPr lang="sl-SI" sz="4500" u="wavy" dirty="0" smtClean="0"/>
              <a:t>slaba</a:t>
            </a:r>
            <a:r>
              <a:rPr lang="sl-SI" sz="4500" dirty="0" smtClean="0"/>
              <a:t>.</a:t>
            </a:r>
          </a:p>
          <a:p>
            <a:pPr marL="0" indent="0">
              <a:buNone/>
            </a:pPr>
            <a:endParaRPr lang="sl-SI" sz="4500" dirty="0"/>
          </a:p>
          <a:p>
            <a:pPr marL="0" indent="0">
              <a:buNone/>
            </a:pPr>
            <a:endParaRPr lang="sl-SI" sz="4500" dirty="0"/>
          </a:p>
          <a:p>
            <a:pPr marL="0" indent="0">
              <a:buNone/>
            </a:pPr>
            <a:r>
              <a:rPr lang="sl-SI" sz="4000" b="1" dirty="0" smtClean="0">
                <a:solidFill>
                  <a:srgbClr val="0070C0"/>
                </a:solidFill>
              </a:rPr>
              <a:t>Zakaj</a:t>
            </a:r>
            <a:r>
              <a:rPr lang="sl-SI" sz="4000" b="1" dirty="0" smtClean="0"/>
              <a:t> </a:t>
            </a:r>
            <a:r>
              <a:rPr lang="sl-SI" sz="4000" dirty="0" smtClean="0"/>
              <a:t>je slaba? </a:t>
            </a:r>
          </a:p>
          <a:p>
            <a:pPr marL="0" indent="0">
              <a:buNone/>
            </a:pPr>
            <a:r>
              <a:rPr lang="sl-SI" sz="4000" dirty="0"/>
              <a:t> </a:t>
            </a:r>
            <a:r>
              <a:rPr lang="sl-SI" sz="4000" dirty="0" smtClean="0"/>
              <a:t>              Zaradi megle </a:t>
            </a:r>
            <a:r>
              <a:rPr lang="sl-SI" sz="4000" dirty="0" smtClean="0">
                <a:sym typeface="Wingdings" panose="05000000000000000000" pitchFamily="2" charset="2"/>
              </a:rPr>
              <a:t> </a:t>
            </a:r>
            <a:r>
              <a:rPr lang="sl-SI" sz="4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prislovno določilo vzroka</a:t>
            </a:r>
            <a:endParaRPr lang="sl-SI" sz="4000" dirty="0" smtClean="0">
              <a:solidFill>
                <a:srgbClr val="0070C0"/>
              </a:solidFill>
            </a:endParaRPr>
          </a:p>
        </p:txBody>
      </p:sp>
      <p:cxnSp>
        <p:nvCxnSpPr>
          <p:cNvPr id="5" name="Raven puščični povezovalnik 4"/>
          <p:cNvCxnSpPr/>
          <p:nvPr/>
        </p:nvCxnSpPr>
        <p:spPr>
          <a:xfrm flipV="1">
            <a:off x="8015844" y="914400"/>
            <a:ext cx="344385" cy="403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jeZBesedilom 5"/>
          <p:cNvSpPr txBox="1"/>
          <p:nvPr/>
        </p:nvSpPr>
        <p:spPr>
          <a:xfrm>
            <a:off x="8478981" y="688769"/>
            <a:ext cx="264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enostavčna/prosta poved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576944" y="1781299"/>
            <a:ext cx="3045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////////////////////////////////</a:t>
            </a:r>
            <a:endParaRPr lang="sl-SI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1710047" y="2187454"/>
            <a:ext cx="83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p. d. v.</a:t>
            </a:r>
            <a:endParaRPr lang="sl-SI" dirty="0"/>
          </a:p>
        </p:txBody>
      </p:sp>
      <p:pic>
        <p:nvPicPr>
          <p:cNvPr id="2" name="Recording_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45930" y="2305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9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0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8195" y="745135"/>
            <a:ext cx="7355774" cy="1428049"/>
          </a:xfrm>
        </p:spPr>
        <p:txBody>
          <a:bodyPr>
            <a:normAutofit/>
          </a:bodyPr>
          <a:lstStyle/>
          <a:p>
            <a:r>
              <a:rPr lang="sl-SI" sz="4000" dirty="0" smtClean="0">
                <a:latin typeface="+mn-lt"/>
              </a:rPr>
              <a:t>Ker je megla, </a:t>
            </a:r>
            <a:r>
              <a:rPr lang="sl-SI" sz="4000" u="wavy" dirty="0" smtClean="0">
                <a:latin typeface="+mn-lt"/>
              </a:rPr>
              <a:t>je</a:t>
            </a:r>
            <a:r>
              <a:rPr lang="sl-SI" sz="4000" dirty="0" smtClean="0">
                <a:latin typeface="+mn-lt"/>
              </a:rPr>
              <a:t> </a:t>
            </a:r>
            <a:r>
              <a:rPr lang="sl-SI" sz="4000" u="sng" dirty="0" smtClean="0">
                <a:latin typeface="+mn-lt"/>
              </a:rPr>
              <a:t>vidljivost</a:t>
            </a:r>
            <a:r>
              <a:rPr lang="sl-SI" sz="4000" dirty="0" smtClean="0">
                <a:latin typeface="+mn-lt"/>
              </a:rPr>
              <a:t> </a:t>
            </a:r>
            <a:r>
              <a:rPr lang="sl-SI" sz="4000" u="wavy" dirty="0" smtClean="0">
                <a:latin typeface="+mn-lt"/>
              </a:rPr>
              <a:t>slaba</a:t>
            </a:r>
            <a:r>
              <a:rPr lang="sl-SI" sz="4000" dirty="0" smtClean="0">
                <a:latin typeface="+mn-lt"/>
              </a:rPr>
              <a:t>. </a:t>
            </a:r>
            <a:endParaRPr lang="sl-SI" sz="4000" dirty="0">
              <a:latin typeface="+mn-lt"/>
            </a:endParaRPr>
          </a:p>
        </p:txBody>
      </p:sp>
      <p:cxnSp>
        <p:nvCxnSpPr>
          <p:cNvPr id="3" name="Raven puščični povezovalnik 2"/>
          <p:cNvCxnSpPr/>
          <p:nvPr/>
        </p:nvCxnSpPr>
        <p:spPr>
          <a:xfrm flipV="1">
            <a:off x="7148946" y="831273"/>
            <a:ext cx="344385" cy="403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jeZBesedilom 3"/>
          <p:cNvSpPr txBox="1"/>
          <p:nvPr/>
        </p:nvSpPr>
        <p:spPr>
          <a:xfrm>
            <a:off x="7493331" y="560469"/>
            <a:ext cx="264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dvostavčna/zložena poved</a:t>
            </a:r>
            <a:endParaRPr lang="sl-SI" dirty="0"/>
          </a:p>
        </p:txBody>
      </p:sp>
      <p:sp>
        <p:nvSpPr>
          <p:cNvPr id="5" name="Desni zaviti oklepaj 4"/>
          <p:cNvSpPr/>
          <p:nvPr/>
        </p:nvSpPr>
        <p:spPr>
          <a:xfrm rot="5400000">
            <a:off x="5076700" y="338910"/>
            <a:ext cx="442851" cy="322569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oljeZBesedilom 5"/>
          <p:cNvSpPr txBox="1"/>
          <p:nvPr/>
        </p:nvSpPr>
        <p:spPr>
          <a:xfrm>
            <a:off x="4302331" y="2179720"/>
            <a:ext cx="1991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glavni stavek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213756" y="3218213"/>
            <a:ext cx="11780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rgbClr val="00B050"/>
                </a:solidFill>
              </a:rPr>
              <a:t>Zakaj</a:t>
            </a:r>
            <a:r>
              <a:rPr lang="sl-SI" sz="4000" dirty="0" smtClean="0"/>
              <a:t> je slaba?           </a:t>
            </a:r>
            <a:r>
              <a:rPr lang="sl-SI" sz="4000" dirty="0" smtClean="0">
                <a:solidFill>
                  <a:srgbClr val="00B050"/>
                </a:solidFill>
              </a:rPr>
              <a:t>Ker je megla.</a:t>
            </a:r>
            <a:r>
              <a:rPr lang="sl-SI" sz="4000" dirty="0" smtClean="0"/>
              <a:t> </a:t>
            </a:r>
            <a:r>
              <a:rPr lang="sl-SI" sz="4000" dirty="0" smtClean="0">
                <a:sym typeface="Wingdings" panose="05000000000000000000" pitchFamily="2" charset="2"/>
              </a:rPr>
              <a:t> vzorčni odvisnik</a:t>
            </a:r>
          </a:p>
          <a:p>
            <a:r>
              <a:rPr lang="sl-SI" sz="2000" dirty="0" smtClean="0">
                <a:sym typeface="Wingdings" panose="05000000000000000000" pitchFamily="2" charset="2"/>
              </a:rPr>
              <a:t>(vprašalnica + povedek glavnega stavka)</a:t>
            </a:r>
            <a:endParaRPr lang="sl-SI" sz="2000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344383" y="5106390"/>
            <a:ext cx="113884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rgbClr val="7030A0"/>
                </a:solidFill>
              </a:rPr>
              <a:t>Vzročni odvisnik je v stavek razširjeno prislovno določilo vzroka.</a:t>
            </a:r>
            <a:br>
              <a:rPr lang="sl-SI" sz="4000" b="1" dirty="0" smtClean="0">
                <a:solidFill>
                  <a:srgbClr val="7030A0"/>
                </a:solidFill>
              </a:rPr>
            </a:br>
            <a:r>
              <a:rPr lang="sl-SI" sz="4000" b="1" dirty="0" smtClean="0">
                <a:solidFill>
                  <a:srgbClr val="7030A0"/>
                </a:solidFill>
              </a:rPr>
              <a:t>                                </a:t>
            </a:r>
            <a:r>
              <a:rPr lang="sl-SI" sz="2800" dirty="0" smtClean="0"/>
              <a:t>zaradi megle </a:t>
            </a:r>
            <a:r>
              <a:rPr lang="sl-SI" sz="2800" dirty="0" smtClean="0">
                <a:sym typeface="Wingdings" panose="05000000000000000000" pitchFamily="2" charset="2"/>
              </a:rPr>
              <a:t> ker je megla</a:t>
            </a:r>
            <a:endParaRPr lang="sl-SI" sz="2800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576944" y="1781299"/>
            <a:ext cx="3045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////////////////////////////////</a:t>
            </a:r>
            <a:endParaRPr lang="sl-SI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1710047" y="2187454"/>
            <a:ext cx="982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/>
              <a:t>vzr</a:t>
            </a:r>
            <a:r>
              <a:rPr lang="sl-SI" dirty="0" smtClean="0"/>
              <a:t>. </a:t>
            </a:r>
            <a:r>
              <a:rPr lang="sl-SI" dirty="0" err="1" smtClean="0"/>
              <a:t>odv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11" name="Recording_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3220" y="320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5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6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451262" y="629392"/>
            <a:ext cx="11055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Vprašalnica za vzročni odvisnik:</a:t>
            </a:r>
          </a:p>
          <a:p>
            <a:endParaRPr lang="sl-SI" sz="4000" dirty="0"/>
          </a:p>
          <a:p>
            <a:r>
              <a:rPr lang="sl-SI" sz="4000" b="1" dirty="0" smtClean="0">
                <a:solidFill>
                  <a:srgbClr val="0070C0"/>
                </a:solidFill>
              </a:rPr>
              <a:t>Zakaj  </a:t>
            </a:r>
            <a:r>
              <a:rPr lang="sl-SI" sz="4000" dirty="0" smtClean="0"/>
              <a:t>                             </a:t>
            </a:r>
            <a:r>
              <a:rPr lang="sl-SI" sz="4000" i="1" dirty="0" smtClean="0"/>
              <a:t>+ povedek glavnega stavka</a:t>
            </a:r>
            <a:endParaRPr lang="sl-SI" sz="4000" i="1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451262" y="2997537"/>
            <a:ext cx="80039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Tipični vezniki:</a:t>
            </a:r>
          </a:p>
          <a:p>
            <a:r>
              <a:rPr lang="sl-SI" sz="4000" dirty="0" smtClean="0"/>
              <a:t>ker, zato ker</a:t>
            </a:r>
            <a:endParaRPr lang="sl-SI" sz="40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03759" y="4750130"/>
            <a:ext cx="114359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rgbClr val="FF0000"/>
                </a:solidFill>
              </a:rPr>
              <a:t>Vzročni odvisnik od glavnega stavka ločimo z </a:t>
            </a:r>
            <a:r>
              <a:rPr lang="sl-SI" sz="4000" b="1" dirty="0" err="1" smtClean="0">
                <a:solidFill>
                  <a:srgbClr val="FF0000"/>
                </a:solidFill>
              </a:rPr>
              <a:t>nekončnim</a:t>
            </a:r>
            <a:r>
              <a:rPr lang="sl-SI" sz="4000" b="1" dirty="0" smtClean="0">
                <a:solidFill>
                  <a:srgbClr val="FF0000"/>
                </a:solidFill>
              </a:rPr>
              <a:t> ločilom – vejico.</a:t>
            </a:r>
            <a:endParaRPr lang="sl-SI" sz="4000" b="1" dirty="0">
              <a:solidFill>
                <a:srgbClr val="FF0000"/>
              </a:solidFill>
            </a:endParaRPr>
          </a:p>
        </p:txBody>
      </p:sp>
      <p:pic>
        <p:nvPicPr>
          <p:cNvPr id="5" name="Recording_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0717" y="3245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3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104</Words>
  <Application>Microsoft Office PowerPoint</Application>
  <PresentationFormat>Širokozaslonsko</PresentationFormat>
  <Paragraphs>24</Paragraphs>
  <Slides>4</Slides>
  <Notes>0</Notes>
  <HiddenSlides>0</HiddenSlides>
  <MMClips>4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Wingdings</vt:lpstr>
      <vt:lpstr>Officeova tema</vt:lpstr>
      <vt:lpstr>VI. Vzročni odvisnik</vt:lpstr>
      <vt:lpstr>PowerPointova predstavitev</vt:lpstr>
      <vt:lpstr>Ker je megla, je vidljivost slaba. 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Vzročni odvisnik</dc:title>
  <dc:creator>ucenec</dc:creator>
  <cp:lastModifiedBy>ucenec</cp:lastModifiedBy>
  <cp:revision>7</cp:revision>
  <dcterms:created xsi:type="dcterms:W3CDTF">2020-05-11T20:31:53Z</dcterms:created>
  <dcterms:modified xsi:type="dcterms:W3CDTF">2020-05-12T04:23:13Z</dcterms:modified>
</cp:coreProperties>
</file>